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0" r:id="rId1"/>
  </p:sldMasterIdLst>
  <p:notesMasterIdLst>
    <p:notesMasterId r:id="rId34"/>
  </p:notesMasterIdLst>
  <p:handoutMasterIdLst>
    <p:handoutMasterId r:id="rId35"/>
  </p:handoutMasterIdLst>
  <p:sldIdLst>
    <p:sldId id="265" r:id="rId2"/>
    <p:sldId id="400" r:id="rId3"/>
    <p:sldId id="346" r:id="rId4"/>
    <p:sldId id="351" r:id="rId5"/>
    <p:sldId id="352" r:id="rId6"/>
    <p:sldId id="353" r:id="rId7"/>
    <p:sldId id="354" r:id="rId8"/>
    <p:sldId id="366" r:id="rId9"/>
    <p:sldId id="384" r:id="rId10"/>
    <p:sldId id="375" r:id="rId11"/>
    <p:sldId id="378" r:id="rId12"/>
    <p:sldId id="381" r:id="rId13"/>
    <p:sldId id="385" r:id="rId14"/>
    <p:sldId id="386" r:id="rId15"/>
    <p:sldId id="387" r:id="rId16"/>
    <p:sldId id="388" r:id="rId17"/>
    <p:sldId id="389" r:id="rId18"/>
    <p:sldId id="390" r:id="rId19"/>
    <p:sldId id="391" r:id="rId20"/>
    <p:sldId id="392" r:id="rId21"/>
    <p:sldId id="393" r:id="rId22"/>
    <p:sldId id="394" r:id="rId23"/>
    <p:sldId id="395" r:id="rId24"/>
    <p:sldId id="396" r:id="rId25"/>
    <p:sldId id="397" r:id="rId26"/>
    <p:sldId id="398" r:id="rId27"/>
    <p:sldId id="399" r:id="rId28"/>
    <p:sldId id="373" r:id="rId29"/>
    <p:sldId id="368" r:id="rId30"/>
    <p:sldId id="359" r:id="rId31"/>
    <p:sldId id="370" r:id="rId32"/>
    <p:sldId id="401" r:id="rId33"/>
  </p:sldIdLst>
  <p:sldSz cx="9144000" cy="6858000" type="screen4x3"/>
  <p:notesSz cx="6997700" cy="91948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52" d="100"/>
          <a:sy n="152" d="100"/>
        </p:scale>
        <p:origin x="-112" y="-280"/>
      </p:cViewPr>
      <p:guideLst>
        <p:guide orient="horz" pos="2160"/>
        <p:guide pos="2880"/>
      </p:guideLst>
    </p:cSldViewPr>
  </p:slideViewPr>
  <p:notesTextViewPr>
    <p:cViewPr>
      <p:scale>
        <a:sx n="100" d="100"/>
        <a:sy n="100" d="100"/>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59740"/>
          </a:xfrm>
          <a:prstGeom prst="rect">
            <a:avLst/>
          </a:prstGeom>
        </p:spPr>
        <p:txBody>
          <a:bodyPr vert="horz" lIns="92528" tIns="46264" rIns="92528" bIns="46264"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59740"/>
          </a:xfrm>
          <a:prstGeom prst="rect">
            <a:avLst/>
          </a:prstGeom>
        </p:spPr>
        <p:txBody>
          <a:bodyPr vert="horz" lIns="92528" tIns="46264" rIns="92528" bIns="46264" rtlCol="0"/>
          <a:lstStyle>
            <a:lvl1pPr algn="r">
              <a:defRPr sz="1200"/>
            </a:lvl1pPr>
          </a:lstStyle>
          <a:p>
            <a:fld id="{FA4FDE60-88FA-4B84-B4B8-3311E2BFDDA9}" type="datetimeFigureOut">
              <a:rPr lang="en-US" smtClean="0"/>
              <a:t>12/6/12</a:t>
            </a:fld>
            <a:endParaRPr lang="en-US"/>
          </a:p>
        </p:txBody>
      </p:sp>
      <p:sp>
        <p:nvSpPr>
          <p:cNvPr id="4" name="Footer Placeholder 3"/>
          <p:cNvSpPr>
            <a:spLocks noGrp="1"/>
          </p:cNvSpPr>
          <p:nvPr>
            <p:ph type="ftr" sz="quarter" idx="2"/>
          </p:nvPr>
        </p:nvSpPr>
        <p:spPr>
          <a:xfrm>
            <a:off x="0" y="8733464"/>
            <a:ext cx="3032337" cy="459740"/>
          </a:xfrm>
          <a:prstGeom prst="rect">
            <a:avLst/>
          </a:prstGeom>
        </p:spPr>
        <p:txBody>
          <a:bodyPr vert="horz" lIns="92528" tIns="46264" rIns="92528" bIns="46264"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733464"/>
            <a:ext cx="3032337" cy="459740"/>
          </a:xfrm>
          <a:prstGeom prst="rect">
            <a:avLst/>
          </a:prstGeom>
        </p:spPr>
        <p:txBody>
          <a:bodyPr vert="horz" lIns="92528" tIns="46264" rIns="92528" bIns="46264" rtlCol="0" anchor="b"/>
          <a:lstStyle>
            <a:lvl1pPr algn="r">
              <a:defRPr sz="1200"/>
            </a:lvl1pPr>
          </a:lstStyle>
          <a:p>
            <a:fld id="{CB1CE4F1-FCF8-4D08-A718-6E925930D3F0}" type="slidenum">
              <a:rPr lang="en-US" smtClean="0"/>
              <a:t>‹#›</a:t>
            </a:fld>
            <a:endParaRPr lang="en-US"/>
          </a:p>
        </p:txBody>
      </p:sp>
    </p:spTree>
    <p:extLst>
      <p:ext uri="{BB962C8B-B14F-4D97-AF65-F5344CB8AC3E}">
        <p14:creationId xmlns:p14="http://schemas.microsoft.com/office/powerpoint/2010/main" val="1060884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59740"/>
          </a:xfrm>
          <a:prstGeom prst="rect">
            <a:avLst/>
          </a:prstGeom>
        </p:spPr>
        <p:txBody>
          <a:bodyPr vert="horz" lIns="92528" tIns="46264" rIns="92528" bIns="46264" rtlCol="0"/>
          <a:lstStyle>
            <a:lvl1pPr algn="l">
              <a:defRPr sz="1200"/>
            </a:lvl1pPr>
          </a:lstStyle>
          <a:p>
            <a:endParaRPr lang="en-US"/>
          </a:p>
        </p:txBody>
      </p:sp>
      <p:sp>
        <p:nvSpPr>
          <p:cNvPr id="3" name="Date Placeholder 2"/>
          <p:cNvSpPr>
            <a:spLocks noGrp="1"/>
          </p:cNvSpPr>
          <p:nvPr>
            <p:ph type="dt" idx="1"/>
          </p:nvPr>
        </p:nvSpPr>
        <p:spPr>
          <a:xfrm>
            <a:off x="3963744" y="0"/>
            <a:ext cx="3032337" cy="459740"/>
          </a:xfrm>
          <a:prstGeom prst="rect">
            <a:avLst/>
          </a:prstGeom>
        </p:spPr>
        <p:txBody>
          <a:bodyPr vert="horz" lIns="92528" tIns="46264" rIns="92528" bIns="46264" rtlCol="0"/>
          <a:lstStyle>
            <a:lvl1pPr algn="r">
              <a:defRPr sz="1200"/>
            </a:lvl1pPr>
          </a:lstStyle>
          <a:p>
            <a:fld id="{46825929-F2D0-C143-AA06-C8A782EA0E7E}" type="datetimeFigureOut">
              <a:rPr lang="en-US" smtClean="0"/>
              <a:pPr/>
              <a:t>12/6/12</a:t>
            </a:fld>
            <a:endParaRPr lang="en-US"/>
          </a:p>
        </p:txBody>
      </p:sp>
      <p:sp>
        <p:nvSpPr>
          <p:cNvPr id="4" name="Slide Image Placeholder 3"/>
          <p:cNvSpPr>
            <a:spLocks noGrp="1" noRot="1" noChangeAspect="1"/>
          </p:cNvSpPr>
          <p:nvPr>
            <p:ph type="sldImg" idx="2"/>
          </p:nvPr>
        </p:nvSpPr>
        <p:spPr>
          <a:xfrm>
            <a:off x="1200150" y="688975"/>
            <a:ext cx="4597400" cy="3448050"/>
          </a:xfrm>
          <a:prstGeom prst="rect">
            <a:avLst/>
          </a:prstGeom>
          <a:noFill/>
          <a:ln w="12700">
            <a:solidFill>
              <a:prstClr val="black"/>
            </a:solidFill>
          </a:ln>
        </p:spPr>
        <p:txBody>
          <a:bodyPr vert="horz" lIns="92528" tIns="46264" rIns="92528" bIns="46264" rtlCol="0" anchor="ctr"/>
          <a:lstStyle/>
          <a:p>
            <a:endParaRPr lang="en-US"/>
          </a:p>
        </p:txBody>
      </p:sp>
      <p:sp>
        <p:nvSpPr>
          <p:cNvPr id="5" name="Notes Placeholder 4"/>
          <p:cNvSpPr>
            <a:spLocks noGrp="1"/>
          </p:cNvSpPr>
          <p:nvPr>
            <p:ph type="body" sz="quarter" idx="3"/>
          </p:nvPr>
        </p:nvSpPr>
        <p:spPr>
          <a:xfrm>
            <a:off x="699770" y="4367530"/>
            <a:ext cx="5598160" cy="4137660"/>
          </a:xfrm>
          <a:prstGeom prst="rect">
            <a:avLst/>
          </a:prstGeom>
        </p:spPr>
        <p:txBody>
          <a:bodyPr vert="horz" lIns="92528" tIns="46264" rIns="92528" bIns="462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33464"/>
            <a:ext cx="3032337" cy="459740"/>
          </a:xfrm>
          <a:prstGeom prst="rect">
            <a:avLst/>
          </a:prstGeom>
        </p:spPr>
        <p:txBody>
          <a:bodyPr vert="horz" lIns="92528" tIns="46264" rIns="92528" bIns="46264"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733464"/>
            <a:ext cx="3032337" cy="459740"/>
          </a:xfrm>
          <a:prstGeom prst="rect">
            <a:avLst/>
          </a:prstGeom>
        </p:spPr>
        <p:txBody>
          <a:bodyPr vert="horz" lIns="92528" tIns="46264" rIns="92528" bIns="46264" rtlCol="0" anchor="b"/>
          <a:lstStyle>
            <a:lvl1pPr algn="r">
              <a:defRPr sz="1200"/>
            </a:lvl1pPr>
          </a:lstStyle>
          <a:p>
            <a:fld id="{2DE50159-788C-FF47-82E6-E5E7C528FDDE}" type="slidenum">
              <a:rPr lang="en-US" smtClean="0"/>
              <a:pPr/>
              <a:t>‹#›</a:t>
            </a:fld>
            <a:endParaRPr lang="en-US"/>
          </a:p>
        </p:txBody>
      </p:sp>
    </p:spTree>
    <p:extLst>
      <p:ext uri="{BB962C8B-B14F-4D97-AF65-F5344CB8AC3E}">
        <p14:creationId xmlns:p14="http://schemas.microsoft.com/office/powerpoint/2010/main" val="29200539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88EEA5-F195-F64A-AB7D-5A046CC87480}" type="datetimeFigureOut">
              <a:rPr lang="en-US" smtClean="0"/>
              <a:pPr/>
              <a:t>12/6/12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CDF73-85D2-4237-9B32-053DBDB0C312}" type="slidenum">
              <a:rPr lang="en-US" smtClean="0"/>
              <a:pPr/>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8EEA5-F195-F64A-AB7D-5A046CC87480}" type="datetimeFigureOut">
              <a:rPr lang="en-US" smtClean="0"/>
              <a:pPr/>
              <a:t>12/6/12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B26C61-15E2-A847-8B16-2C5825A2FAA9}" type="slidenum">
              <a:rPr lang="en-US" smtClean="0"/>
              <a:pPr/>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88EEA5-F195-F64A-AB7D-5A046CC87480}" type="datetimeFigureOut">
              <a:rPr lang="en-US" smtClean="0"/>
              <a:pPr/>
              <a:t>12/6/12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26C61-15E2-A847-8B16-2C5825A2FAA9}" type="slidenum">
              <a:rPr lang="en-US" smtClean="0"/>
              <a:pPr/>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88EEA5-F195-F64A-AB7D-5A046CC87480}" type="datetimeFigureOut">
              <a:rPr lang="en-US" smtClean="0"/>
              <a:pPr/>
              <a:t>12/6/12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26C61-15E2-A847-8B16-2C5825A2FAA9}" type="slidenum">
              <a:rPr lang="en-US" smtClean="0"/>
              <a:pPr/>
              <a:t>‹#›</a:t>
            </a:fld>
            <a:endParaRPr lang="en-US"/>
          </a:p>
        </p:txBody>
      </p:sp>
    </p:spTree>
    <p:extLst>
      <p:ext uri="{BB962C8B-B14F-4D97-AF65-F5344CB8AC3E}">
        <p14:creationId xmlns:p14="http://schemas.microsoft.com/office/powerpoint/2010/main" val="506574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8EEA5-F195-F64A-AB7D-5A046CC87480}" type="datetimeFigureOut">
              <a:rPr lang="en-US" smtClean="0"/>
              <a:pPr/>
              <a:t>12/6/12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26C61-15E2-A847-8B16-2C5825A2FAA9}" type="slidenum">
              <a:rPr lang="en-US" smtClean="0"/>
              <a:pPr/>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8EEA5-F195-F64A-AB7D-5A046CC87480}" type="datetimeFigureOut">
              <a:rPr lang="en-US" smtClean="0"/>
              <a:pPr/>
              <a:t>12/6/12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26C61-15E2-A847-8B16-2C5825A2FAA9}" type="slidenum">
              <a:rPr lang="en-US" smtClean="0"/>
              <a:pPr/>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8EEA5-F195-F64A-AB7D-5A046CC87480}" type="datetimeFigureOut">
              <a:rPr lang="en-US" smtClean="0"/>
              <a:pPr/>
              <a:t>12/6/12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26C61-15E2-A847-8B16-2C5825A2FAA9}" type="slidenum">
              <a:rPr lang="en-US" smtClean="0"/>
              <a:pPr/>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DF6120-F1F0-4C60-9FE9-39AC71A9C79D}" type="datetimeFigureOut">
              <a:rPr lang="en-US" smtClean="0"/>
              <a:pPr/>
              <a:t>12/6/12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7C8D44-3667-46F6-9772-CC52308E2A7F}" type="slidenum">
              <a:rPr lang="en-US" smtClean="0"/>
              <a:pPr/>
              <a:t>‹#›</a:t>
            </a:fld>
            <a:endParaRPr lang="en-US" dirty="0"/>
          </a:p>
        </p:txBody>
      </p:sp>
    </p:spTree>
    <p:extLst>
      <p:ext uri="{BB962C8B-B14F-4D97-AF65-F5344CB8AC3E}">
        <p14:creationId xmlns:p14="http://schemas.microsoft.com/office/powerpoint/2010/main" val="179895260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88EEA5-F195-F64A-AB7D-5A046CC87480}" type="datetimeFigureOut">
              <a:rPr lang="en-US" smtClean="0"/>
              <a:pPr/>
              <a:t>12/6/12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26C61-15E2-A847-8B16-2C5825A2FAA9}" type="slidenum">
              <a:rPr lang="en-US" smtClean="0"/>
              <a:pPr/>
              <a:t>‹#›</a:t>
            </a:fld>
            <a:endParaRPr lang="en-US"/>
          </a:p>
        </p:txBody>
      </p:sp>
    </p:spTree>
    <p:extLst>
      <p:ext uri="{BB962C8B-B14F-4D97-AF65-F5344CB8AC3E}">
        <p14:creationId xmlns:p14="http://schemas.microsoft.com/office/powerpoint/2010/main" val="103430161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nten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2198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88EEA5-F195-F64A-AB7D-5A046CC87480}" type="datetimeFigureOut">
              <a:rPr lang="en-US" smtClean="0"/>
              <a:pPr/>
              <a:t>12/6/12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26C61-15E2-A847-8B16-2C5825A2FAA9}" type="slidenum">
              <a:rPr lang="en-US" smtClean="0"/>
              <a:pPr/>
              <a:t>‹#›</a:t>
            </a:fld>
            <a:endParaRPr lang="en-US"/>
          </a:p>
        </p:txBody>
      </p:sp>
      <p:sp>
        <p:nvSpPr>
          <p:cNvPr id="8" name="Content Placeholder 2"/>
          <p:cNvSpPr>
            <a:spLocks noGrp="1"/>
          </p:cNvSpPr>
          <p:nvPr>
            <p:ph sz="half" idx="13"/>
          </p:nvPr>
        </p:nvSpPr>
        <p:spPr>
          <a:xfrm>
            <a:off x="457200" y="3962400"/>
            <a:ext cx="4038600" cy="2198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3"/>
          <p:cNvSpPr>
            <a:spLocks noGrp="1"/>
          </p:cNvSpPr>
          <p:nvPr>
            <p:ph sz="half" idx="14"/>
          </p:nvPr>
        </p:nvSpPr>
        <p:spPr>
          <a:xfrm>
            <a:off x="4648200" y="1600201"/>
            <a:ext cx="4038600" cy="45609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0954822"/>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 Content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1"/>
            <a:ext cx="4038600" cy="2198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88EEA5-F195-F64A-AB7D-5A046CC87480}" type="datetimeFigureOut">
              <a:rPr lang="en-US" smtClean="0"/>
              <a:pPr/>
              <a:t>12/6/12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26C61-15E2-A847-8B16-2C5825A2FAA9}" type="slidenum">
              <a:rPr lang="en-US" smtClean="0"/>
              <a:pPr/>
              <a:t>‹#›</a:t>
            </a:fld>
            <a:endParaRPr lang="en-US"/>
          </a:p>
        </p:txBody>
      </p:sp>
      <p:sp>
        <p:nvSpPr>
          <p:cNvPr id="8" name="Content Placeholder 2"/>
          <p:cNvSpPr>
            <a:spLocks noGrp="1"/>
          </p:cNvSpPr>
          <p:nvPr>
            <p:ph sz="half" idx="13"/>
          </p:nvPr>
        </p:nvSpPr>
        <p:spPr>
          <a:xfrm>
            <a:off x="457200" y="1600201"/>
            <a:ext cx="4038600" cy="45609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3"/>
          <p:cNvSpPr>
            <a:spLocks noGrp="1"/>
          </p:cNvSpPr>
          <p:nvPr>
            <p:ph sz="half" idx="14"/>
          </p:nvPr>
        </p:nvSpPr>
        <p:spPr>
          <a:xfrm>
            <a:off x="4648200" y="3962400"/>
            <a:ext cx="4038600" cy="2198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604965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2198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2198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88EEA5-F195-F64A-AB7D-5A046CC87480}" type="datetimeFigureOut">
              <a:rPr lang="en-US" smtClean="0"/>
              <a:pPr/>
              <a:t>12/6/12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26C61-15E2-A847-8B16-2C5825A2FAA9}" type="slidenum">
              <a:rPr lang="en-US" smtClean="0"/>
              <a:pPr/>
              <a:t>‹#›</a:t>
            </a:fld>
            <a:endParaRPr lang="en-US"/>
          </a:p>
        </p:txBody>
      </p:sp>
      <p:sp>
        <p:nvSpPr>
          <p:cNvPr id="8" name="Content Placeholder 2"/>
          <p:cNvSpPr>
            <a:spLocks noGrp="1"/>
          </p:cNvSpPr>
          <p:nvPr>
            <p:ph sz="half" idx="13"/>
          </p:nvPr>
        </p:nvSpPr>
        <p:spPr>
          <a:xfrm>
            <a:off x="457200" y="3962400"/>
            <a:ext cx="4038600" cy="2198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3"/>
          <p:cNvSpPr>
            <a:spLocks noGrp="1"/>
          </p:cNvSpPr>
          <p:nvPr>
            <p:ph sz="half" idx="14"/>
          </p:nvPr>
        </p:nvSpPr>
        <p:spPr>
          <a:xfrm>
            <a:off x="4648200" y="3962400"/>
            <a:ext cx="4038600" cy="2198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5144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88EEA5-F195-F64A-AB7D-5A046CC87480}" type="datetimeFigureOut">
              <a:rPr lang="en-US" smtClean="0"/>
              <a:pPr/>
              <a:t>12/6/12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B26C61-15E2-A847-8B16-2C5825A2FAA9}" type="slidenum">
              <a:rPr lang="en-US" smtClean="0"/>
              <a:pPr/>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88EEA5-F195-F64A-AB7D-5A046CC87480}" type="datetimeFigureOut">
              <a:rPr lang="en-US" smtClean="0"/>
              <a:pPr/>
              <a:t>12/6/12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B26C61-15E2-A847-8B16-2C5825A2FAA9}" type="slidenum">
              <a:rPr lang="en-US" smtClean="0"/>
              <a:pPr/>
              <a:t>‹#›</a:t>
            </a:fld>
            <a:endParaRPr lang="en-US"/>
          </a:p>
        </p:txBody>
      </p:sp>
    </p:spTree>
    <p:extLst>
      <p:ext uri="{BB962C8B-B14F-4D97-AF65-F5344CB8AC3E}">
        <p14:creationId xmlns:p14="http://schemas.microsoft.com/office/powerpoint/2010/main" val="6560677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cs typeface="Times New Roman"/>
              </a:defRPr>
            </a:lvl1pPr>
          </a:lstStyle>
          <a:p>
            <a:fld id="{D788EEA5-F195-F64A-AB7D-5A046CC87480}" type="datetimeFigureOut">
              <a:rPr lang="en-US" smtClean="0"/>
              <a:pPr/>
              <a:t>12/6/12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cs typeface="Times New Roman"/>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cs typeface="Times New Roman"/>
              </a:defRPr>
            </a:lvl1pPr>
          </a:lstStyle>
          <a:p>
            <a:fld id="{D0B26C61-15E2-A847-8B16-2C5825A2FAA9}"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3" r:id="rId13"/>
    <p:sldLayoutId id="2147484194" r:id="rId14"/>
  </p:sldLayoutIdLst>
  <p:txStyles>
    <p:titleStyle>
      <a:lvl1pPr algn="ctr" defTabSz="914400" rtl="0" eaLnBrk="1" latinLnBrk="0" hangingPunct="1">
        <a:spcBef>
          <a:spcPct val="0"/>
        </a:spcBef>
        <a:buNone/>
        <a:defRPr sz="4400" kern="1200">
          <a:solidFill>
            <a:schemeClr val="tx1"/>
          </a:solidFill>
          <a:latin typeface="+mj-lt"/>
          <a:ea typeface="+mj-ea"/>
          <a:cs typeface="Times New Roman"/>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Times New Roman"/>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Times New Roman"/>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Times New Roman"/>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Times New Roman"/>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Times New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3.jpeg"/><Relationship Id="rId5"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5.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ifeinthedeadzone.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eachoceanscience.net/teaching_resources/education_modules/plankton_-_aquatic_drifters/get_started/" TargetMode="External"/><Relationship Id="rId3" Type="http://schemas.openxmlformats.org/officeDocument/2006/relationships/hyperlink" Target="http://teachoceanscience.net/teaching_resources/education_modules/aquatic_food_webs/get_started/"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778" y="1734827"/>
            <a:ext cx="5464467" cy="4222155"/>
          </a:xfrm>
          <a:prstGeom prst="rect">
            <a:avLst/>
          </a:prstGeom>
        </p:spPr>
      </p:pic>
      <p:sp>
        <p:nvSpPr>
          <p:cNvPr id="4" name="Title 3"/>
          <p:cNvSpPr>
            <a:spLocks noGrp="1"/>
          </p:cNvSpPr>
          <p:nvPr>
            <p:ph type="ctrTitle"/>
          </p:nvPr>
        </p:nvSpPr>
        <p:spPr>
          <a:xfrm>
            <a:off x="685800" y="336705"/>
            <a:ext cx="7772400" cy="1334449"/>
          </a:xfrm>
        </p:spPr>
        <p:txBody>
          <a:bodyPr anchor="b">
            <a:noAutofit/>
          </a:bodyPr>
          <a:lstStyle/>
          <a:p>
            <a:r>
              <a:rPr lang="en-US" sz="3600" dirty="0" err="1" smtClean="0"/>
              <a:t>DeZoZoo</a:t>
            </a:r>
            <a:r>
              <a:rPr lang="en-US" sz="3600" dirty="0" smtClean="0"/>
              <a:t> Investigators Meeting</a:t>
            </a:r>
            <a:br>
              <a:rPr lang="en-US" sz="3600" dirty="0" smtClean="0"/>
            </a:br>
            <a:endParaRPr lang="en-US" sz="2000" dirty="0"/>
          </a:p>
        </p:txBody>
      </p:sp>
      <p:pic>
        <p:nvPicPr>
          <p:cNvPr id="8" name="Picture 7" descr="nsflogo.gi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3425" y="6080125"/>
            <a:ext cx="663575" cy="663575"/>
          </a:xfrm>
          <a:prstGeom prst="rect">
            <a:avLst/>
          </a:prstGeom>
        </p:spPr>
      </p:pic>
      <p:sp>
        <p:nvSpPr>
          <p:cNvPr id="3" name="Rectangle 2"/>
          <p:cNvSpPr/>
          <p:nvPr/>
        </p:nvSpPr>
        <p:spPr>
          <a:xfrm>
            <a:off x="3562198" y="6084097"/>
            <a:ext cx="2019603" cy="369332"/>
          </a:xfrm>
          <a:prstGeom prst="rect">
            <a:avLst/>
          </a:prstGeom>
        </p:spPr>
        <p:txBody>
          <a:bodyPr wrap="none">
            <a:spAutoFit/>
          </a:bodyPr>
          <a:lstStyle/>
          <a:p>
            <a:r>
              <a:rPr lang="en-US" dirty="0"/>
              <a:t>5 December 2012</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Hypoxia began in the upper bay and was prevalent by  late May. </a:t>
            </a:r>
            <a:endParaRPr lang="en-US"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554691" y="1600200"/>
            <a:ext cx="6034617" cy="4525963"/>
          </a:xfrm>
        </p:spPr>
      </p:pic>
    </p:spTree>
    <p:extLst>
      <p:ext uri="{BB962C8B-B14F-4D97-AF65-F5344CB8AC3E}">
        <p14:creationId xmlns:p14="http://schemas.microsoft.com/office/powerpoint/2010/main" val="8359597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Hypoxia and even anoxia was well developed in August. </a:t>
            </a:r>
            <a:endParaRPr lang="en-US"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554691" y="1600200"/>
            <a:ext cx="6034617" cy="4525963"/>
          </a:xfrm>
        </p:spPr>
      </p:pic>
    </p:spTree>
    <p:extLst>
      <p:ext uri="{BB962C8B-B14F-4D97-AF65-F5344CB8AC3E}">
        <p14:creationId xmlns:p14="http://schemas.microsoft.com/office/powerpoint/2010/main" val="32886680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By late September hypoxia was beginning to dissipate. </a:t>
            </a:r>
            <a:endParaRPr lang="en-US"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554691" y="1600200"/>
            <a:ext cx="6034617" cy="4525963"/>
          </a:xfrm>
        </p:spPr>
      </p:pic>
    </p:spTree>
    <p:extLst>
      <p:ext uri="{BB962C8B-B14F-4D97-AF65-F5344CB8AC3E}">
        <p14:creationId xmlns:p14="http://schemas.microsoft.com/office/powerpoint/2010/main" val="12683751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2011: Wet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050632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t>May 2011: CTD survey instead of </a:t>
            </a:r>
            <a:r>
              <a:rPr lang="en-US" sz="3200" dirty="0" err="1" smtClean="0"/>
              <a:t>Scanfish</a:t>
            </a:r>
            <a:r>
              <a:rPr lang="en-US" sz="3200" dirty="0" smtClean="0"/>
              <a:t>, but it’s already fresh and low DO</a:t>
            </a:r>
            <a:endParaRPr lang="en-US" sz="3200" dirty="0"/>
          </a:p>
        </p:txBody>
      </p:sp>
      <p:pic>
        <p:nvPicPr>
          <p:cNvPr id="6" name="Content Placeholder 5" descr="DZ 1101 CTD Scanfish Survey.png"/>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p:pic>
    </p:spTree>
    <p:extLst>
      <p:ext uri="{BB962C8B-B14F-4D97-AF65-F5344CB8AC3E}">
        <p14:creationId xmlns:p14="http://schemas.microsoft.com/office/powerpoint/2010/main" val="3767897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July 2011: Anoxic, all around</a:t>
            </a:r>
            <a:endParaRPr lang="en-US" sz="3200" dirty="0"/>
          </a:p>
        </p:txBody>
      </p:sp>
      <p:pic>
        <p:nvPicPr>
          <p:cNvPr id="4" name="Content Placeholder 3" descr="DZ1102 SF Survey 1.png"/>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p:pic>
    </p:spTree>
    <p:extLst>
      <p:ext uri="{BB962C8B-B14F-4D97-AF65-F5344CB8AC3E}">
        <p14:creationId xmlns:p14="http://schemas.microsoft.com/office/powerpoint/2010/main" val="1415928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September 2011: Long </a:t>
            </a:r>
            <a:r>
              <a:rPr lang="en-US" sz="3200" dirty="0" err="1" smtClean="0"/>
              <a:t>scanfish</a:t>
            </a:r>
            <a:r>
              <a:rPr lang="en-US" sz="3200" dirty="0" smtClean="0"/>
              <a:t> survey, lots of low DO in upper bay…</a:t>
            </a:r>
            <a:endParaRPr lang="en-US" sz="3200" dirty="0"/>
          </a:p>
        </p:txBody>
      </p:sp>
      <p:pic>
        <p:nvPicPr>
          <p:cNvPr id="4" name="Content Placeholder 3" descr="DZZ 1103 SF Survey 1.png"/>
          <p:cNvPicPr>
            <a:picLocks noGrp="1" noChangeAspect="1"/>
          </p:cNvPicPr>
          <p:nvPr>
            <p:ph idx="1"/>
          </p:nvPr>
        </p:nvPicPr>
        <p:blipFill>
          <a:blip r:embed="rId2">
            <a:extLst>
              <a:ext uri="{28A0092B-C50C-407E-A947-70E740481C1C}">
                <a14:useLocalDpi xmlns:a14="http://schemas.microsoft.com/office/drawing/2010/main" val="0"/>
              </a:ext>
            </a:extLst>
          </a:blip>
          <a:srcRect l="-18206" r="-18206"/>
          <a:stretch>
            <a:fillRect/>
          </a:stretch>
        </p:blipFill>
        <p:spPr/>
      </p:pic>
    </p:spTree>
    <p:extLst>
      <p:ext uri="{BB962C8B-B14F-4D97-AF65-F5344CB8AC3E}">
        <p14:creationId xmlns:p14="http://schemas.microsoft.com/office/powerpoint/2010/main" val="1150276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September 2011, 2</a:t>
            </a:r>
            <a:r>
              <a:rPr lang="en-US" sz="3200" baseline="30000" dirty="0" smtClean="0"/>
              <a:t>nd</a:t>
            </a:r>
            <a:r>
              <a:rPr lang="en-US" sz="3200" dirty="0" smtClean="0"/>
              <a:t> survey: Low DO returning</a:t>
            </a:r>
            <a:endParaRPr lang="en-US" sz="3200" dirty="0"/>
          </a:p>
        </p:txBody>
      </p:sp>
      <p:pic>
        <p:nvPicPr>
          <p:cNvPr id="4" name="Content Placeholder 3" descr="DZZ 1103 SF Survey 2.png"/>
          <p:cNvPicPr>
            <a:picLocks noGrp="1" noChangeAspect="1"/>
          </p:cNvPicPr>
          <p:nvPr>
            <p:ph idx="1"/>
          </p:nvPr>
        </p:nvPicPr>
        <p:blipFill>
          <a:blip r:embed="rId2">
            <a:extLst>
              <a:ext uri="{28A0092B-C50C-407E-A947-70E740481C1C}">
                <a14:useLocalDpi xmlns:a14="http://schemas.microsoft.com/office/drawing/2010/main" val="0"/>
              </a:ext>
            </a:extLst>
          </a:blip>
          <a:srcRect l="-18206" r="-18206"/>
          <a:stretch>
            <a:fillRect/>
          </a:stretch>
        </p:blipFill>
        <p:spPr/>
      </p:pic>
    </p:spTree>
    <p:extLst>
      <p:ext uri="{BB962C8B-B14F-4D97-AF65-F5344CB8AC3E}">
        <p14:creationId xmlns:p14="http://schemas.microsoft.com/office/powerpoint/2010/main" val="4172977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Some of the </a:t>
            </a:r>
            <a:r>
              <a:rPr lang="en-US" dirty="0" err="1" smtClean="0"/>
              <a:t>Microplankton</a:t>
            </a:r>
            <a:r>
              <a:rPr lang="en-US" dirty="0" smtClean="0"/>
              <a:t> and </a:t>
            </a:r>
            <a:r>
              <a:rPr lang="en-US" dirty="0" err="1" smtClean="0"/>
              <a:t>Mocness</a:t>
            </a:r>
            <a:r>
              <a:rPr lang="en-US" dirty="0" smtClean="0"/>
              <a:t> tow data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030112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err="1" smtClean="0"/>
              <a:t>Microplankton</a:t>
            </a:r>
            <a:r>
              <a:rPr lang="en-US" sz="3200" dirty="0" smtClean="0"/>
              <a:t> biomass was high and composition differed between sites in May 2010</a:t>
            </a:r>
            <a:endParaRPr lang="en-US" sz="3200" dirty="0"/>
          </a:p>
        </p:txBody>
      </p:sp>
      <p:pic>
        <p:nvPicPr>
          <p:cNvPr id="8" name="Picture 2" descr="C:\Documents and Settings\Stoecker\My Documents\Hypoxia Project 2010\Phytoplankton Identification\Phytoblankton Biomass\May 2010\North\Cast 69 May 2010 North.JPG"/>
          <p:cNvPicPr>
            <a:picLocks noGrp="1" noChangeAspect="1" noChangeArrowheads="1"/>
          </p:cNvPicPr>
          <p:nvPr>
            <p:ph sz="half" idx="14"/>
          </p:nvPr>
        </p:nvPicPr>
        <p:blipFill>
          <a:blip r:embed="rId2" cstate="print">
            <a:extLst>
              <a:ext uri="{28A0092B-C50C-407E-A947-70E740481C1C}">
                <a14:useLocalDpi xmlns:a14="http://schemas.microsoft.com/office/drawing/2010/main"/>
              </a:ext>
            </a:extLst>
          </a:blip>
          <a:srcRect l="-21169" r="-21169"/>
          <a:stretch>
            <a:fillRect/>
          </a:stretch>
        </p:blipFill>
        <p:spPr bwMode="auto">
          <a:prstGeom prst="rect">
            <a:avLst/>
          </a:prstGeom>
          <a:noFill/>
        </p:spPr>
      </p:pic>
      <p:pic>
        <p:nvPicPr>
          <p:cNvPr id="11" name="Picture 2" descr="C:\Documents and Settings\Stoecker\My Documents\Hypoxia Project 2010\Phytoplankton Identification\Phytoblankton Biomass\May 2010\South\Cast 1 May 2010 South.JPG"/>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rcRect l="-21169" r="-21169"/>
          <a:stretch>
            <a:fillRect/>
          </a:stretch>
        </p:blipFill>
        <p:spPr bwMode="auto">
          <a:prstGeom prst="rect">
            <a:avLst/>
          </a:prstGeom>
          <a:noFill/>
        </p:spPr>
      </p:pic>
      <p:pic>
        <p:nvPicPr>
          <p:cNvPr id="14" name="Content Placeholder 13" descr="CTD001_fad_b.jpg"/>
          <p:cNvPicPr>
            <a:picLocks noGrp="1" noChangeAspect="1"/>
          </p:cNvPicPr>
          <p:nvPr>
            <p:ph sz="half" idx="1"/>
          </p:nvPr>
        </p:nvPicPr>
        <p:blipFill>
          <a:blip r:embed="rId4" cstate="print">
            <a:extLst>
              <a:ext uri="{28A0092B-C50C-407E-A947-70E740481C1C}">
                <a14:useLocalDpi xmlns:a14="http://schemas.microsoft.com/office/drawing/2010/main"/>
              </a:ext>
            </a:extLst>
          </a:blip>
          <a:srcRect l="-47963" r="-47963"/>
          <a:stretch>
            <a:fillRect/>
          </a:stretch>
        </p:blipFill>
        <p:spPr>
          <a:xfrm>
            <a:off x="1455905" y="1600201"/>
            <a:ext cx="4038600" cy="2198716"/>
          </a:xfrm>
        </p:spPr>
      </p:pic>
      <p:pic>
        <p:nvPicPr>
          <p:cNvPr id="16" name="Content Placeholder 15" descr="CTD069_fad_b.jpg"/>
          <p:cNvPicPr>
            <a:picLocks noGrp="1" noChangeAspect="1"/>
          </p:cNvPicPr>
          <p:nvPr>
            <p:ph sz="half" idx="13"/>
          </p:nvPr>
        </p:nvPicPr>
        <p:blipFill>
          <a:blip r:embed="rId5" cstate="print">
            <a:extLst>
              <a:ext uri="{28A0092B-C50C-407E-A947-70E740481C1C}">
                <a14:useLocalDpi xmlns:a14="http://schemas.microsoft.com/office/drawing/2010/main"/>
              </a:ext>
            </a:extLst>
          </a:blip>
          <a:srcRect l="-47963" r="-47963"/>
          <a:stretch>
            <a:fillRect/>
          </a:stretch>
        </p:blipFill>
        <p:spPr>
          <a:xfrm>
            <a:off x="1455905" y="3962400"/>
            <a:ext cx="4038600" cy="2198716"/>
          </a:xfrm>
        </p:spPr>
      </p:pic>
      <p:sp>
        <p:nvSpPr>
          <p:cNvPr id="17" name="TextBox 16"/>
          <p:cNvSpPr txBox="1"/>
          <p:nvPr/>
        </p:nvSpPr>
        <p:spPr>
          <a:xfrm>
            <a:off x="457200" y="2514893"/>
            <a:ext cx="1219637" cy="369332"/>
          </a:xfrm>
          <a:prstGeom prst="rect">
            <a:avLst/>
          </a:prstGeom>
          <a:noFill/>
        </p:spPr>
        <p:txBody>
          <a:bodyPr wrap="square" rtlCol="0">
            <a:spAutoFit/>
          </a:bodyPr>
          <a:lstStyle/>
          <a:p>
            <a:r>
              <a:rPr lang="en-US" dirty="0" err="1" smtClean="0"/>
              <a:t>Normoxic</a:t>
            </a:r>
            <a:endParaRPr lang="en-US" dirty="0"/>
          </a:p>
        </p:txBody>
      </p:sp>
      <p:sp>
        <p:nvSpPr>
          <p:cNvPr id="18" name="TextBox 17"/>
          <p:cNvSpPr txBox="1"/>
          <p:nvPr/>
        </p:nvSpPr>
        <p:spPr>
          <a:xfrm>
            <a:off x="457200" y="4877092"/>
            <a:ext cx="1219637" cy="369332"/>
          </a:xfrm>
          <a:prstGeom prst="rect">
            <a:avLst/>
          </a:prstGeom>
          <a:noFill/>
        </p:spPr>
        <p:txBody>
          <a:bodyPr wrap="square" rtlCol="0">
            <a:spAutoFit/>
          </a:bodyPr>
          <a:lstStyle/>
          <a:p>
            <a:r>
              <a:rPr lang="en-US" dirty="0" smtClean="0"/>
              <a:t>Hypoxic</a:t>
            </a:r>
            <a:endParaRPr lang="en-US" dirty="0"/>
          </a:p>
        </p:txBody>
      </p:sp>
      <p:sp>
        <p:nvSpPr>
          <p:cNvPr id="9" name="TextBox 8"/>
          <p:cNvSpPr txBox="1"/>
          <p:nvPr/>
        </p:nvSpPr>
        <p:spPr>
          <a:xfrm>
            <a:off x="7122203" y="6574715"/>
            <a:ext cx="2021797" cy="276999"/>
          </a:xfrm>
          <a:prstGeom prst="rect">
            <a:avLst/>
          </a:prstGeom>
          <a:noFill/>
        </p:spPr>
        <p:txBody>
          <a:bodyPr wrap="square" rtlCol="0">
            <a:spAutoFit/>
          </a:bodyPr>
          <a:lstStyle/>
          <a:p>
            <a:pPr algn="r"/>
            <a:r>
              <a:rPr lang="en-US" sz="1200" dirty="0" smtClean="0"/>
              <a:t>Courtesy Diane </a:t>
            </a:r>
            <a:r>
              <a:rPr lang="en-US" sz="1200" dirty="0" err="1" smtClean="0"/>
              <a:t>Stoecker</a:t>
            </a:r>
            <a:endParaRPr lang="en-US" sz="1200" dirty="0"/>
          </a:p>
        </p:txBody>
      </p:sp>
    </p:spTree>
    <p:extLst>
      <p:ext uri="{BB962C8B-B14F-4D97-AF65-F5344CB8AC3E}">
        <p14:creationId xmlns:p14="http://schemas.microsoft.com/office/powerpoint/2010/main" val="8080955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doing here today?</a:t>
            </a:r>
            <a:endParaRPr lang="en-US" dirty="0"/>
          </a:p>
        </p:txBody>
      </p:sp>
      <p:sp>
        <p:nvSpPr>
          <p:cNvPr id="3" name="Content Placeholder 2"/>
          <p:cNvSpPr>
            <a:spLocks noGrp="1"/>
          </p:cNvSpPr>
          <p:nvPr>
            <p:ph idx="1"/>
          </p:nvPr>
        </p:nvSpPr>
        <p:spPr/>
        <p:txBody>
          <a:bodyPr/>
          <a:lstStyle/>
          <a:p>
            <a:r>
              <a:rPr lang="en-US" dirty="0" smtClean="0"/>
              <a:t>What we said we would do.</a:t>
            </a:r>
          </a:p>
          <a:p>
            <a:r>
              <a:rPr lang="en-US" dirty="0" smtClean="0"/>
              <a:t>What we actually did.</a:t>
            </a:r>
          </a:p>
          <a:p>
            <a:r>
              <a:rPr lang="en-US" dirty="0" smtClean="0"/>
              <a:t>What does it mean.</a:t>
            </a:r>
          </a:p>
          <a:p>
            <a:r>
              <a:rPr lang="en-US" dirty="0" smtClean="0"/>
              <a:t>What and how do we tell people about it. </a:t>
            </a:r>
            <a:endParaRPr lang="en-US" dirty="0"/>
          </a:p>
        </p:txBody>
      </p:sp>
    </p:spTree>
    <p:extLst>
      <p:ext uri="{BB962C8B-B14F-4D97-AF65-F5344CB8AC3E}">
        <p14:creationId xmlns:p14="http://schemas.microsoft.com/office/powerpoint/2010/main" val="1713084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Higher daytime oxygen, evidence of DVM at hypoxic site for </a:t>
            </a:r>
            <a:r>
              <a:rPr lang="en-US" i="1" dirty="0" smtClean="0"/>
              <a:t>A. </a:t>
            </a:r>
            <a:r>
              <a:rPr lang="en-US" i="1" dirty="0" err="1" smtClean="0"/>
              <a:t>tonsa</a:t>
            </a:r>
            <a:endParaRPr lang="en-US" dirty="0"/>
          </a:p>
        </p:txBody>
      </p:sp>
      <p:pic>
        <p:nvPicPr>
          <p:cNvPr id="2" name="Content Placeholder 1" descr="Spring 2010 Acartia MOC.png"/>
          <p:cNvPicPr>
            <a:picLocks noGrp="1" noChangeAspect="1"/>
          </p:cNvPicPr>
          <p:nvPr>
            <p:ph idx="1"/>
          </p:nvPr>
        </p:nvPicPr>
        <p:blipFill>
          <a:blip r:embed="rId2" cstate="print">
            <a:extLst>
              <a:ext uri="{28A0092B-C50C-407E-A947-70E740481C1C}">
                <a14:useLocalDpi xmlns:a14="http://schemas.microsoft.com/office/drawing/2010/main"/>
              </a:ext>
            </a:extLst>
          </a:blip>
          <a:srcRect l="-71882" r="-71882"/>
          <a:stretch>
            <a:fillRect/>
          </a:stretch>
        </p:blipFill>
        <p:spPr/>
      </p:pic>
      <p:sp>
        <p:nvSpPr>
          <p:cNvPr id="3" name="TextBox 2"/>
          <p:cNvSpPr txBox="1"/>
          <p:nvPr/>
        </p:nvSpPr>
        <p:spPr>
          <a:xfrm>
            <a:off x="859147" y="2739464"/>
            <a:ext cx="1481717" cy="1754327"/>
          </a:xfrm>
          <a:prstGeom prst="rect">
            <a:avLst/>
          </a:prstGeom>
          <a:noFill/>
        </p:spPr>
        <p:txBody>
          <a:bodyPr wrap="square" rtlCol="0">
            <a:spAutoFit/>
          </a:bodyPr>
          <a:lstStyle/>
          <a:p>
            <a:pPr algn="ctr"/>
            <a:r>
              <a:rPr lang="en-US" dirty="0" smtClean="0"/>
              <a:t>Due to equipment problems, limited data for </a:t>
            </a:r>
            <a:r>
              <a:rPr lang="en-US" dirty="0" err="1" smtClean="0"/>
              <a:t>normoxic</a:t>
            </a:r>
            <a:r>
              <a:rPr lang="en-US" dirty="0" smtClean="0"/>
              <a:t> site.</a:t>
            </a:r>
            <a:endParaRPr lang="en-US" dirty="0"/>
          </a:p>
        </p:txBody>
      </p:sp>
    </p:spTree>
    <p:extLst>
      <p:ext uri="{BB962C8B-B14F-4D97-AF65-F5344CB8AC3E}">
        <p14:creationId xmlns:p14="http://schemas.microsoft.com/office/powerpoint/2010/main" val="429422733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err="1" smtClean="0"/>
              <a:t>Microplankton</a:t>
            </a:r>
            <a:r>
              <a:rPr lang="en-US" sz="3200" dirty="0" smtClean="0"/>
              <a:t> biomass was lower and  communities were more similar in August 2010</a:t>
            </a:r>
            <a:endParaRPr lang="en-US" sz="3200" dirty="0"/>
          </a:p>
        </p:txBody>
      </p:sp>
      <p:pic>
        <p:nvPicPr>
          <p:cNvPr id="8" name="Picture 2" descr="C:\Documents and Settings\Stoecker\My Documents\Hypoxia Project 2010\Phytoplankton Identification\Phytoblankton Biomass\August 2010\North\Cast 69 August 2010 North.JPG"/>
          <p:cNvPicPr>
            <a:picLocks noGrp="1" noChangeAspect="1" noChangeArrowheads="1"/>
          </p:cNvPicPr>
          <p:nvPr>
            <p:ph sz="half" idx="14"/>
          </p:nvPr>
        </p:nvPicPr>
        <p:blipFill>
          <a:blip r:embed="rId2" cstate="print">
            <a:extLst>
              <a:ext uri="{28A0092B-C50C-407E-A947-70E740481C1C}">
                <a14:useLocalDpi xmlns:a14="http://schemas.microsoft.com/office/drawing/2010/main"/>
              </a:ext>
            </a:extLst>
          </a:blip>
          <a:srcRect l="-21169" r="-21169"/>
          <a:stretch>
            <a:fillRect/>
          </a:stretch>
        </p:blipFill>
        <p:spPr bwMode="auto">
          <a:prstGeom prst="rect">
            <a:avLst/>
          </a:prstGeom>
          <a:noFill/>
        </p:spPr>
      </p:pic>
      <p:pic>
        <p:nvPicPr>
          <p:cNvPr id="11" name="Picture 2" descr="C:\Documents and Settings\Stoecker\My Documents\Hypoxia Project 2010\Phytoplankton Identification\Phytoblankton Biomass\August 2010\South\Cast 18 August 2010 South.JPG"/>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rcRect l="-21169" r="-21169"/>
          <a:stretch>
            <a:fillRect/>
          </a:stretch>
        </p:blipFill>
        <p:spPr bwMode="auto">
          <a:prstGeom prst="rect">
            <a:avLst/>
          </a:prstGeom>
          <a:noFill/>
        </p:spPr>
      </p:pic>
      <p:pic>
        <p:nvPicPr>
          <p:cNvPr id="18" name="Content Placeholder 17" descr="CTD069_fad_b.jpg"/>
          <p:cNvPicPr>
            <a:picLocks noGrp="1" noChangeAspect="1"/>
          </p:cNvPicPr>
          <p:nvPr>
            <p:ph sz="half" idx="1"/>
          </p:nvPr>
        </p:nvPicPr>
        <p:blipFill>
          <a:blip r:embed="rId4" cstate="print">
            <a:extLst>
              <a:ext uri="{28A0092B-C50C-407E-A947-70E740481C1C}">
                <a14:useLocalDpi xmlns:a14="http://schemas.microsoft.com/office/drawing/2010/main"/>
              </a:ext>
            </a:extLst>
          </a:blip>
          <a:srcRect l="-47963" r="-47963"/>
          <a:stretch>
            <a:fillRect/>
          </a:stretch>
        </p:blipFill>
        <p:spPr>
          <a:xfrm>
            <a:off x="1455904" y="1600201"/>
            <a:ext cx="4038600" cy="2198716"/>
          </a:xfrm>
        </p:spPr>
      </p:pic>
      <p:sp>
        <p:nvSpPr>
          <p:cNvPr id="20" name="TextBox 19"/>
          <p:cNvSpPr txBox="1"/>
          <p:nvPr/>
        </p:nvSpPr>
        <p:spPr>
          <a:xfrm>
            <a:off x="457200" y="2514893"/>
            <a:ext cx="1219637" cy="369332"/>
          </a:xfrm>
          <a:prstGeom prst="rect">
            <a:avLst/>
          </a:prstGeom>
          <a:noFill/>
        </p:spPr>
        <p:txBody>
          <a:bodyPr wrap="square" rtlCol="0">
            <a:spAutoFit/>
          </a:bodyPr>
          <a:lstStyle/>
          <a:p>
            <a:r>
              <a:rPr lang="en-US" dirty="0" err="1" smtClean="0"/>
              <a:t>Normoxic</a:t>
            </a:r>
            <a:endParaRPr lang="en-US" dirty="0"/>
          </a:p>
        </p:txBody>
      </p:sp>
      <p:sp>
        <p:nvSpPr>
          <p:cNvPr id="21" name="TextBox 20"/>
          <p:cNvSpPr txBox="1"/>
          <p:nvPr/>
        </p:nvSpPr>
        <p:spPr>
          <a:xfrm>
            <a:off x="457200" y="4877092"/>
            <a:ext cx="1219637" cy="369332"/>
          </a:xfrm>
          <a:prstGeom prst="rect">
            <a:avLst/>
          </a:prstGeom>
          <a:noFill/>
        </p:spPr>
        <p:txBody>
          <a:bodyPr wrap="square" rtlCol="0">
            <a:spAutoFit/>
          </a:bodyPr>
          <a:lstStyle/>
          <a:p>
            <a:r>
              <a:rPr lang="en-US" dirty="0" smtClean="0"/>
              <a:t>Hypoxic</a:t>
            </a:r>
            <a:endParaRPr lang="en-US" dirty="0"/>
          </a:p>
        </p:txBody>
      </p:sp>
      <p:pic>
        <p:nvPicPr>
          <p:cNvPr id="23" name="Content Placeholder 22" descr="CTD069fadb.jpg"/>
          <p:cNvPicPr>
            <a:picLocks noGrp="1" noChangeAspect="1"/>
          </p:cNvPicPr>
          <p:nvPr>
            <p:ph sz="half" idx="13"/>
          </p:nvPr>
        </p:nvPicPr>
        <p:blipFill>
          <a:blip r:embed="rId5" cstate="print">
            <a:extLst>
              <a:ext uri="{28A0092B-C50C-407E-A947-70E740481C1C}">
                <a14:useLocalDpi xmlns:a14="http://schemas.microsoft.com/office/drawing/2010/main"/>
              </a:ext>
            </a:extLst>
          </a:blip>
          <a:srcRect l="-47963" r="-47963"/>
          <a:stretch>
            <a:fillRect/>
          </a:stretch>
        </p:blipFill>
        <p:spPr>
          <a:xfrm>
            <a:off x="1455904" y="3962400"/>
            <a:ext cx="4038600" cy="2198716"/>
          </a:xfrm>
        </p:spPr>
      </p:pic>
      <p:sp>
        <p:nvSpPr>
          <p:cNvPr id="9" name="TextBox 8"/>
          <p:cNvSpPr txBox="1"/>
          <p:nvPr/>
        </p:nvSpPr>
        <p:spPr>
          <a:xfrm>
            <a:off x="7122203" y="6574715"/>
            <a:ext cx="2021797" cy="276999"/>
          </a:xfrm>
          <a:prstGeom prst="rect">
            <a:avLst/>
          </a:prstGeom>
          <a:noFill/>
        </p:spPr>
        <p:txBody>
          <a:bodyPr wrap="square" rtlCol="0">
            <a:spAutoFit/>
          </a:bodyPr>
          <a:lstStyle/>
          <a:p>
            <a:pPr algn="r"/>
            <a:r>
              <a:rPr lang="en-US" sz="1200" dirty="0" smtClean="0"/>
              <a:t>Courtesy Diane </a:t>
            </a:r>
            <a:r>
              <a:rPr lang="en-US" sz="1200" dirty="0" err="1" smtClean="0"/>
              <a:t>Stoecker</a:t>
            </a:r>
            <a:endParaRPr lang="en-US" sz="1200" dirty="0"/>
          </a:p>
        </p:txBody>
      </p:sp>
    </p:spTree>
    <p:extLst>
      <p:ext uri="{BB962C8B-B14F-4D97-AF65-F5344CB8AC3E}">
        <p14:creationId xmlns:p14="http://schemas.microsoft.com/office/powerpoint/2010/main" val="40410914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DVM of </a:t>
            </a:r>
            <a:r>
              <a:rPr lang="en-US" i="1" dirty="0" smtClean="0"/>
              <a:t>A. </a:t>
            </a:r>
            <a:r>
              <a:rPr lang="en-US" i="1" dirty="0" err="1" smtClean="0"/>
              <a:t>tonsa</a:t>
            </a:r>
            <a:r>
              <a:rPr lang="en-US" dirty="0" smtClean="0"/>
              <a:t> was most prevalent at hypoxic site in summer</a:t>
            </a:r>
            <a:endParaRPr lang="en-US" dirty="0"/>
          </a:p>
        </p:txBody>
      </p:sp>
      <p:pic>
        <p:nvPicPr>
          <p:cNvPr id="9" name="Content Placeholder 8" descr="Summer 2010 Acartia MOC.png"/>
          <p:cNvPicPr>
            <a:picLocks noGrp="1" noChangeAspect="1"/>
          </p:cNvPicPr>
          <p:nvPr>
            <p:ph idx="1"/>
          </p:nvPr>
        </p:nvPicPr>
        <p:blipFill>
          <a:blip r:embed="rId2" cstate="print">
            <a:extLst>
              <a:ext uri="{28A0092B-C50C-407E-A947-70E740481C1C}">
                <a14:useLocalDpi xmlns:a14="http://schemas.microsoft.com/office/drawing/2010/main"/>
              </a:ext>
            </a:extLst>
          </a:blip>
          <a:srcRect l="-24945" r="-24945"/>
          <a:stretch>
            <a:fillRect/>
          </a:stretch>
        </p:blipFill>
        <p:spPr/>
      </p:pic>
    </p:spTree>
    <p:extLst>
      <p:ext uri="{BB962C8B-B14F-4D97-AF65-F5344CB8AC3E}">
        <p14:creationId xmlns:p14="http://schemas.microsoft.com/office/powerpoint/2010/main" val="14279592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err="1"/>
              <a:t>Microplankton</a:t>
            </a:r>
            <a:r>
              <a:rPr lang="en-US" sz="3200" dirty="0"/>
              <a:t> biomass </a:t>
            </a:r>
            <a:r>
              <a:rPr lang="en-US" sz="3200" dirty="0" smtClean="0"/>
              <a:t>remained low </a:t>
            </a:r>
            <a:r>
              <a:rPr lang="en-US" sz="3200" dirty="0"/>
              <a:t>and  communities were </a:t>
            </a:r>
            <a:r>
              <a:rPr lang="en-US" sz="3200" dirty="0" smtClean="0"/>
              <a:t>similar </a:t>
            </a:r>
            <a:r>
              <a:rPr lang="en-US" sz="3200" dirty="0"/>
              <a:t>in </a:t>
            </a:r>
            <a:r>
              <a:rPr lang="en-US" sz="3200" dirty="0" smtClean="0"/>
              <a:t>September 2010</a:t>
            </a:r>
            <a:endParaRPr lang="en-US" sz="3200" dirty="0"/>
          </a:p>
        </p:txBody>
      </p:sp>
      <p:pic>
        <p:nvPicPr>
          <p:cNvPr id="16" name="Content Placeholder 15" descr="CTD051fadb.jpg"/>
          <p:cNvPicPr>
            <a:picLocks noGrp="1" noChangeAspect="1"/>
          </p:cNvPicPr>
          <p:nvPr>
            <p:ph sz="half" idx="13"/>
          </p:nvPr>
        </p:nvPicPr>
        <p:blipFill>
          <a:blip r:embed="rId2" cstate="print">
            <a:extLst>
              <a:ext uri="{28A0092B-C50C-407E-A947-70E740481C1C}">
                <a14:useLocalDpi xmlns:a14="http://schemas.microsoft.com/office/drawing/2010/main"/>
              </a:ext>
            </a:extLst>
          </a:blip>
          <a:srcRect l="-47963" r="-47963"/>
          <a:stretch>
            <a:fillRect/>
          </a:stretch>
        </p:blipFill>
        <p:spPr>
          <a:xfrm>
            <a:off x="1443575" y="3962400"/>
            <a:ext cx="4038600" cy="2198716"/>
          </a:xfrm>
        </p:spPr>
      </p:pic>
      <p:pic>
        <p:nvPicPr>
          <p:cNvPr id="12" name="Picture 2" descr="C:\Documents and Settings\Stoecker\My Documents\Hypoxia Project 2010\Phytoplankton Identification\Phytoblankton Biomass\September 2010\North\Cast 51 September 2010.JPG"/>
          <p:cNvPicPr>
            <a:picLocks noGrp="1" noChangeAspect="1" noChangeArrowheads="1"/>
          </p:cNvPicPr>
          <p:nvPr>
            <p:ph sz="half" idx="14"/>
          </p:nvPr>
        </p:nvPicPr>
        <p:blipFill>
          <a:blip r:embed="rId3" cstate="print">
            <a:extLst>
              <a:ext uri="{28A0092B-C50C-407E-A947-70E740481C1C}">
                <a14:useLocalDpi xmlns:a14="http://schemas.microsoft.com/office/drawing/2010/main"/>
              </a:ext>
            </a:extLst>
          </a:blip>
          <a:srcRect l="-21169" r="-21169"/>
          <a:stretch>
            <a:fillRect/>
          </a:stretch>
        </p:blipFill>
        <p:spPr bwMode="auto">
          <a:xfrm>
            <a:off x="4648200" y="3962400"/>
            <a:ext cx="4038600" cy="2198716"/>
          </a:xfrm>
          <a:prstGeom prst="rect">
            <a:avLst/>
          </a:prstGeom>
          <a:noFill/>
        </p:spPr>
      </p:pic>
      <p:pic>
        <p:nvPicPr>
          <p:cNvPr id="15" name="Content Placeholder 14" descr="CTD006fadb.jpg"/>
          <p:cNvPicPr>
            <a:picLocks noGrp="1" noChangeAspect="1"/>
          </p:cNvPicPr>
          <p:nvPr>
            <p:ph sz="half" idx="1"/>
          </p:nvPr>
        </p:nvPicPr>
        <p:blipFill>
          <a:blip r:embed="rId4" cstate="print">
            <a:extLst>
              <a:ext uri="{28A0092B-C50C-407E-A947-70E740481C1C}">
                <a14:useLocalDpi xmlns:a14="http://schemas.microsoft.com/office/drawing/2010/main"/>
              </a:ext>
            </a:extLst>
          </a:blip>
          <a:srcRect l="-47963" r="-47963"/>
          <a:stretch>
            <a:fillRect/>
          </a:stretch>
        </p:blipFill>
        <p:spPr>
          <a:xfrm>
            <a:off x="1443575" y="1600201"/>
            <a:ext cx="4038600" cy="2198716"/>
          </a:xfrm>
        </p:spPr>
      </p:pic>
      <p:pic>
        <p:nvPicPr>
          <p:cNvPr id="14" name="Picture 2" descr="C:\Documents and Settings\Stoecker\My Documents\Hypoxia Project 2010\Phytoplankton Identification\Phytoblankton Biomass\September 2010\South\Cast 6 September 2010 South.JPG"/>
          <p:cNvPicPr>
            <a:picLocks noGrp="1" noChangeAspect="1" noChangeArrowheads="1"/>
          </p:cNvPicPr>
          <p:nvPr>
            <p:ph sz="half" idx="2"/>
          </p:nvPr>
        </p:nvPicPr>
        <p:blipFill>
          <a:blip r:embed="rId5" cstate="print">
            <a:extLst>
              <a:ext uri="{28A0092B-C50C-407E-A947-70E740481C1C}">
                <a14:useLocalDpi xmlns:a14="http://schemas.microsoft.com/office/drawing/2010/main"/>
              </a:ext>
            </a:extLst>
          </a:blip>
          <a:srcRect l="-21169" r="-21169"/>
          <a:stretch>
            <a:fillRect/>
          </a:stretch>
        </p:blipFill>
        <p:spPr bwMode="auto">
          <a:xfrm>
            <a:off x="4648200" y="1600201"/>
            <a:ext cx="4038600" cy="2198716"/>
          </a:xfrm>
          <a:prstGeom prst="rect">
            <a:avLst/>
          </a:prstGeom>
          <a:noFill/>
        </p:spPr>
      </p:pic>
      <p:sp>
        <p:nvSpPr>
          <p:cNvPr id="17" name="TextBox 16"/>
          <p:cNvSpPr txBox="1"/>
          <p:nvPr/>
        </p:nvSpPr>
        <p:spPr>
          <a:xfrm>
            <a:off x="457200" y="2514893"/>
            <a:ext cx="1219637" cy="369332"/>
          </a:xfrm>
          <a:prstGeom prst="rect">
            <a:avLst/>
          </a:prstGeom>
          <a:noFill/>
        </p:spPr>
        <p:txBody>
          <a:bodyPr wrap="square" rtlCol="0">
            <a:spAutoFit/>
          </a:bodyPr>
          <a:lstStyle/>
          <a:p>
            <a:r>
              <a:rPr lang="en-US" dirty="0" err="1" smtClean="0"/>
              <a:t>Normoxic</a:t>
            </a:r>
            <a:endParaRPr lang="en-US" dirty="0"/>
          </a:p>
        </p:txBody>
      </p:sp>
      <p:sp>
        <p:nvSpPr>
          <p:cNvPr id="18" name="TextBox 17"/>
          <p:cNvSpPr txBox="1"/>
          <p:nvPr/>
        </p:nvSpPr>
        <p:spPr>
          <a:xfrm>
            <a:off x="457200" y="4877092"/>
            <a:ext cx="1219637" cy="369332"/>
          </a:xfrm>
          <a:prstGeom prst="rect">
            <a:avLst/>
          </a:prstGeom>
          <a:noFill/>
        </p:spPr>
        <p:txBody>
          <a:bodyPr wrap="square" rtlCol="0">
            <a:spAutoFit/>
          </a:bodyPr>
          <a:lstStyle/>
          <a:p>
            <a:r>
              <a:rPr lang="en-US" dirty="0" smtClean="0"/>
              <a:t>Hypoxic</a:t>
            </a:r>
            <a:endParaRPr lang="en-US" dirty="0"/>
          </a:p>
        </p:txBody>
      </p:sp>
      <p:sp>
        <p:nvSpPr>
          <p:cNvPr id="9" name="TextBox 8"/>
          <p:cNvSpPr txBox="1"/>
          <p:nvPr/>
        </p:nvSpPr>
        <p:spPr>
          <a:xfrm>
            <a:off x="7122203" y="6574715"/>
            <a:ext cx="2021797" cy="276999"/>
          </a:xfrm>
          <a:prstGeom prst="rect">
            <a:avLst/>
          </a:prstGeom>
          <a:noFill/>
        </p:spPr>
        <p:txBody>
          <a:bodyPr wrap="square" rtlCol="0">
            <a:spAutoFit/>
          </a:bodyPr>
          <a:lstStyle/>
          <a:p>
            <a:pPr algn="r"/>
            <a:r>
              <a:rPr lang="en-US" sz="1200" dirty="0" smtClean="0"/>
              <a:t>Courtesy Diane </a:t>
            </a:r>
            <a:r>
              <a:rPr lang="en-US" sz="1200" dirty="0" err="1" smtClean="0"/>
              <a:t>Stoecker</a:t>
            </a:r>
            <a:endParaRPr lang="en-US" sz="1200" dirty="0"/>
          </a:p>
        </p:txBody>
      </p:sp>
    </p:spTree>
    <p:extLst>
      <p:ext uri="{BB962C8B-B14F-4D97-AF65-F5344CB8AC3E}">
        <p14:creationId xmlns:p14="http://schemas.microsoft.com/office/powerpoint/2010/main" val="4841544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No evidence of DVM at </a:t>
            </a:r>
            <a:r>
              <a:rPr lang="en-US" dirty="0" err="1" smtClean="0"/>
              <a:t>normoxic</a:t>
            </a:r>
            <a:r>
              <a:rPr lang="en-US" dirty="0" smtClean="0"/>
              <a:t> station in Autumn for </a:t>
            </a:r>
            <a:r>
              <a:rPr lang="en-US" i="1" dirty="0" smtClean="0"/>
              <a:t>A. </a:t>
            </a:r>
            <a:r>
              <a:rPr lang="en-US" i="1" dirty="0" err="1" smtClean="0"/>
              <a:t>tonsa</a:t>
            </a:r>
            <a:endParaRPr lang="en-US" dirty="0"/>
          </a:p>
        </p:txBody>
      </p:sp>
      <p:pic>
        <p:nvPicPr>
          <p:cNvPr id="9" name="Content Placeholder 8" descr="Autumn 2010 Acartia MOC.png"/>
          <p:cNvPicPr>
            <a:picLocks noGrp="1" noChangeAspect="1"/>
          </p:cNvPicPr>
          <p:nvPr>
            <p:ph idx="1"/>
          </p:nvPr>
        </p:nvPicPr>
        <p:blipFill>
          <a:blip r:embed="rId2" cstate="print">
            <a:extLst>
              <a:ext uri="{28A0092B-C50C-407E-A947-70E740481C1C}">
                <a14:useLocalDpi xmlns:a14="http://schemas.microsoft.com/office/drawing/2010/main"/>
              </a:ext>
            </a:extLst>
          </a:blip>
          <a:srcRect l="-68752" r="-68752"/>
          <a:stretch>
            <a:fillRect/>
          </a:stretch>
        </p:blipFill>
        <p:spPr/>
      </p:pic>
      <p:sp>
        <p:nvSpPr>
          <p:cNvPr id="10" name="TextBox 9"/>
          <p:cNvSpPr txBox="1"/>
          <p:nvPr/>
        </p:nvSpPr>
        <p:spPr>
          <a:xfrm>
            <a:off x="6997689" y="2739464"/>
            <a:ext cx="1481717" cy="1477328"/>
          </a:xfrm>
          <a:prstGeom prst="rect">
            <a:avLst/>
          </a:prstGeom>
          <a:noFill/>
        </p:spPr>
        <p:txBody>
          <a:bodyPr wrap="square" rtlCol="0">
            <a:spAutoFit/>
          </a:bodyPr>
          <a:lstStyle/>
          <a:p>
            <a:pPr algn="ctr"/>
            <a:r>
              <a:rPr lang="en-US" dirty="0" smtClean="0"/>
              <a:t>Due to equipment problems, no data for hypoxic site.</a:t>
            </a:r>
            <a:endParaRPr lang="en-US" dirty="0"/>
          </a:p>
        </p:txBody>
      </p:sp>
    </p:spTree>
    <p:extLst>
      <p:ext uri="{BB962C8B-B14F-4D97-AF65-F5344CB8AC3E}">
        <p14:creationId xmlns:p14="http://schemas.microsoft.com/office/powerpoint/2010/main" val="20680994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81027"/>
          </a:xfrm>
        </p:spPr>
        <p:txBody>
          <a:bodyPr>
            <a:normAutofit fontScale="90000"/>
          </a:bodyPr>
          <a:lstStyle/>
          <a:p>
            <a:r>
              <a:rPr lang="en-US" dirty="0" err="1" smtClean="0"/>
              <a:t>Copepodites</a:t>
            </a:r>
            <a:r>
              <a:rPr lang="en-US" dirty="0" smtClean="0"/>
              <a:t> found in deep, hypoxic water more often than females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3564" y="1384074"/>
            <a:ext cx="5760435" cy="5225198"/>
          </a:xfrm>
        </p:spPr>
      </p:pic>
    </p:spTree>
    <p:extLst>
      <p:ext uri="{BB962C8B-B14F-4D97-AF65-F5344CB8AC3E}">
        <p14:creationId xmlns:p14="http://schemas.microsoft.com/office/powerpoint/2010/main" val="1099016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1 MOC Acartia Plots v1.pdf"/>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36098" t="21564" r="11581" b="25138"/>
          <a:stretch/>
        </p:blipFill>
        <p:spPr>
          <a:xfrm>
            <a:off x="3940175" y="0"/>
            <a:ext cx="5203825" cy="6859588"/>
          </a:xfrm>
          <a:solidFill>
            <a:schemeClr val="tx1"/>
          </a:solidFill>
        </p:spPr>
      </p:pic>
    </p:spTree>
    <p:extLst>
      <p:ext uri="{BB962C8B-B14F-4D97-AF65-F5344CB8AC3E}">
        <p14:creationId xmlns:p14="http://schemas.microsoft.com/office/powerpoint/2010/main" val="629766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Other data: e.g. ADCP</a:t>
            </a:r>
            <a:endParaRPr lang="en-US" sz="3200" dirty="0"/>
          </a:p>
        </p:txBody>
      </p:sp>
      <p:pic>
        <p:nvPicPr>
          <p:cNvPr id="5" name="Content Placeholder 4" descr="DZZ 1002 ADCP and MOC plot v1 w.png"/>
          <p:cNvPicPr>
            <a:picLocks noGrp="1" noChangeAspect="1"/>
          </p:cNvPicPr>
          <p:nvPr>
            <p:ph idx="1"/>
          </p:nvPr>
        </p:nvPicPr>
        <p:blipFill>
          <a:blip r:embed="rId2" cstate="print">
            <a:extLst>
              <a:ext uri="{28A0092B-C50C-407E-A947-70E740481C1C}">
                <a14:useLocalDpi xmlns:a14="http://schemas.microsoft.com/office/drawing/2010/main"/>
              </a:ext>
            </a:extLst>
          </a:blip>
          <a:srcRect l="-12612" r="-12612"/>
          <a:stretch>
            <a:fillRect/>
          </a:stretch>
        </p:blipFill>
        <p:spPr>
          <a:prstGeom prst="rect">
            <a:avLst/>
          </a:prstGeom>
        </p:spPr>
      </p:pic>
    </p:spTree>
    <p:extLst>
      <p:ext uri="{BB962C8B-B14F-4D97-AF65-F5344CB8AC3E}">
        <p14:creationId xmlns:p14="http://schemas.microsoft.com/office/powerpoint/2010/main" val="1613726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David, </a:t>
            </a:r>
            <a:r>
              <a:rPr lang="en-US" dirty="0" smtClean="0"/>
              <a:t>MIKE, Diane KATHERINE, Mary </a:t>
            </a:r>
            <a:r>
              <a:rPr lang="en-US" dirty="0" err="1" smtClean="0"/>
              <a:t>beth</a:t>
            </a:r>
            <a:r>
              <a:rPr lang="en-US" dirty="0" smtClean="0"/>
              <a:t>, Ed</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78416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tabLst>
                <a:tab pos="233363" algn="l"/>
              </a:tabLst>
            </a:pPr>
            <a:r>
              <a:rPr lang="en-US" sz="3200" dirty="0"/>
              <a:t>Expanding the horizons and </a:t>
            </a:r>
            <a:r>
              <a:rPr lang="en-US" sz="3200" dirty="0" smtClean="0"/>
              <a:t>	expanding </a:t>
            </a:r>
            <a:r>
              <a:rPr lang="en-US" sz="3200" dirty="0"/>
              <a:t>the parameters</a:t>
            </a:r>
            <a:r>
              <a:rPr lang="en-US" sz="3200" i="1" dirty="0"/>
              <a:t/>
            </a:r>
            <a:br>
              <a:rPr lang="en-US" sz="3200" i="1" dirty="0"/>
            </a:br>
            <a:r>
              <a:rPr lang="en-US" sz="3200" i="1" dirty="0"/>
              <a:t>	</a:t>
            </a:r>
            <a:r>
              <a:rPr lang="en-US" sz="3200" i="1" dirty="0" smtClean="0"/>
              <a:t>	</a:t>
            </a:r>
            <a:r>
              <a:rPr lang="en-US" sz="1800" i="1" dirty="0" smtClean="0">
                <a:solidFill>
                  <a:schemeClr val="accent6">
                    <a:lumMod val="60000"/>
                    <a:lumOff val="40000"/>
                  </a:schemeClr>
                </a:solidFill>
              </a:rPr>
              <a:t>-”Sounds of Science” Beastie Boys 1989</a:t>
            </a:r>
            <a:endParaRPr lang="en-US" sz="1800" dirty="0">
              <a:solidFill>
                <a:schemeClr val="accent6">
                  <a:lumMod val="60000"/>
                  <a:lumOff val="40000"/>
                </a:schemeClr>
              </a:solidFill>
            </a:endParaRPr>
          </a:p>
        </p:txBody>
      </p:sp>
      <p:sp>
        <p:nvSpPr>
          <p:cNvPr id="5" name="Text Placeholder 4"/>
          <p:cNvSpPr>
            <a:spLocks noGrp="1"/>
          </p:cNvSpPr>
          <p:nvPr>
            <p:ph type="body" idx="1"/>
          </p:nvPr>
        </p:nvSpPr>
        <p:spPr/>
        <p:txBody>
          <a:bodyPr>
            <a:normAutofit/>
          </a:bodyPr>
          <a:lstStyle/>
          <a:p>
            <a:r>
              <a:rPr lang="en-US" sz="2400" i="1" dirty="0">
                <a:solidFill>
                  <a:schemeClr val="bg2">
                    <a:lumMod val="40000"/>
                    <a:lumOff val="60000"/>
                  </a:schemeClr>
                </a:solidFill>
              </a:rPr>
              <a:t>Planning Science-Educator Partnership for summer 2011</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93059"/>
            <a:ext cx="4040899" cy="2743200"/>
          </a:xfrm>
          <a:prstGeom prst="rect">
            <a:avLst/>
          </a:prstGeom>
          <a:solidFill>
            <a:srgbClr val="FFFFFF">
              <a:shade val="85000"/>
            </a:srgbClr>
          </a:solidFill>
          <a:ln w="101600" cap="sq">
            <a:solidFill>
              <a:srgbClr val="FFFFFF"/>
            </a:solidFill>
            <a:bevel/>
          </a:ln>
          <a:effectLst>
            <a:outerShdw blurRad="36195" dist="12700" dir="11400000" algn="tl" rotWithShape="0">
              <a:srgbClr val="000000">
                <a:alpha val="33000"/>
              </a:srgbClr>
            </a:outerShdw>
          </a:effectLst>
          <a:scene3d>
            <a:camera prst="perspectiveContrastingLeftFacing">
              <a:rot lat="221703" lon="1201596" rev="21460471"/>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1970892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a:r>
              <a:rPr lang="en-US" sz="4000" dirty="0" smtClean="0"/>
              <a:t>Our goal</a:t>
            </a:r>
            <a:endParaRPr lang="en-US" sz="4000" dirty="0"/>
          </a:p>
        </p:txBody>
      </p:sp>
      <p:sp>
        <p:nvSpPr>
          <p:cNvPr id="5" name="Text Placeholder 4"/>
          <p:cNvSpPr>
            <a:spLocks noGrp="1"/>
          </p:cNvSpPr>
          <p:nvPr>
            <p:ph idx="1"/>
          </p:nvPr>
        </p:nvSpPr>
        <p:spPr/>
        <p:txBody>
          <a:bodyPr>
            <a:normAutofit/>
          </a:bodyPr>
          <a:lstStyle/>
          <a:p>
            <a:pPr>
              <a:buNone/>
            </a:pPr>
            <a:r>
              <a:rPr lang="en-US" dirty="0" smtClean="0"/>
              <a:t>Develop a </a:t>
            </a:r>
            <a:r>
              <a:rPr lang="en-US" b="1" u="sng" dirty="0" smtClean="0"/>
              <a:t>mechanistic understanding</a:t>
            </a:r>
            <a:r>
              <a:rPr lang="en-US" dirty="0" smtClean="0"/>
              <a:t> of how the </a:t>
            </a:r>
            <a:r>
              <a:rPr lang="en-US" b="1" u="sng" dirty="0" smtClean="0"/>
              <a:t>behavior and fitness of copepods</a:t>
            </a:r>
            <a:r>
              <a:rPr lang="en-US" b="1" dirty="0" smtClean="0"/>
              <a:t> </a:t>
            </a:r>
            <a:r>
              <a:rPr lang="en-US" dirty="0" smtClean="0"/>
              <a:t>is influenced by hypoxia.</a:t>
            </a:r>
          </a:p>
          <a:p>
            <a:pPr>
              <a:buNone/>
            </a:pPr>
            <a:endParaRPr lang="en-US" dirty="0" smtClean="0"/>
          </a:p>
          <a:p>
            <a:pPr>
              <a:buNone/>
            </a:pPr>
            <a:r>
              <a:rPr lang="en-US" dirty="0" smtClean="0"/>
              <a:t>How are these effects expressed in the </a:t>
            </a:r>
            <a:r>
              <a:rPr lang="en-US" b="1" u="sng" dirty="0" smtClean="0"/>
              <a:t>population abundance, distribution and </a:t>
            </a:r>
            <a:r>
              <a:rPr lang="en-US" b="1" u="sng" dirty="0" err="1" smtClean="0"/>
              <a:t>trophic</a:t>
            </a:r>
            <a:r>
              <a:rPr lang="en-US" b="1" u="sng" dirty="0" smtClean="0"/>
              <a:t> dynamics</a:t>
            </a:r>
            <a:r>
              <a:rPr lang="en-US" dirty="0"/>
              <a:t>?</a:t>
            </a:r>
            <a:r>
              <a:rPr lang="en-US" dirty="0" smtClean="0"/>
              <a:t> </a:t>
            </a:r>
            <a:endParaRPr lang="en-US" dirty="0"/>
          </a:p>
        </p:txBody>
      </p:sp>
    </p:spTree>
    <p:extLst>
      <p:ext uri="{BB962C8B-B14F-4D97-AF65-F5344CB8AC3E}">
        <p14:creationId xmlns:p14="http://schemas.microsoft.com/office/powerpoint/2010/main" val="35143956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Broader Impacts</a:t>
            </a:r>
            <a:endParaRPr lang="en-US" dirty="0"/>
          </a:p>
        </p:txBody>
      </p:sp>
      <p:sp>
        <p:nvSpPr>
          <p:cNvPr id="7" name="Content Placeholder 6"/>
          <p:cNvSpPr>
            <a:spLocks noGrp="1"/>
          </p:cNvSpPr>
          <p:nvPr>
            <p:ph idx="1"/>
          </p:nvPr>
        </p:nvSpPr>
        <p:spPr/>
        <p:txBody>
          <a:bodyPr>
            <a:normAutofit fontScale="92500" lnSpcReduction="20000"/>
          </a:bodyPr>
          <a:lstStyle/>
          <a:p>
            <a:pPr>
              <a:buNone/>
            </a:pPr>
            <a:r>
              <a:rPr lang="en-US" dirty="0" smtClean="0"/>
              <a:t>COSEE Scientist-Educator Partnership program</a:t>
            </a:r>
          </a:p>
          <a:p>
            <a:r>
              <a:rPr lang="en-US" dirty="0" smtClean="0"/>
              <a:t>Middle or High School teacher at HPL for 6-week residential program</a:t>
            </a:r>
          </a:p>
          <a:p>
            <a:pPr lvl="1"/>
            <a:r>
              <a:rPr lang="en-US" dirty="0" smtClean="0"/>
              <a:t>Create an education module which will focus on zooplankton (e.g. copepods) and their survival in coastal systems.</a:t>
            </a:r>
          </a:p>
          <a:p>
            <a:pPr lvl="1"/>
            <a:r>
              <a:rPr lang="en-US" dirty="0" smtClean="0"/>
              <a:t>Comprehensive dissemination of the modules via the web, hands-on workshops, and conferences</a:t>
            </a:r>
          </a:p>
          <a:p>
            <a:pPr>
              <a:buNone/>
            </a:pPr>
            <a:endParaRPr lang="en-US" dirty="0" smtClean="0"/>
          </a:p>
          <a:p>
            <a:pPr>
              <a:buNone/>
            </a:pPr>
            <a:r>
              <a:rPr lang="en-US" dirty="0" smtClean="0">
                <a:hlinkClick r:id="rId2"/>
              </a:rPr>
              <a:t>www.lifeinthedeadzone.org</a:t>
            </a:r>
            <a:endParaRPr lang="en-US" dirty="0" smtClean="0"/>
          </a:p>
        </p:txBody>
      </p:sp>
    </p:spTree>
    <p:extLst>
      <p:ext uri="{BB962C8B-B14F-4D97-AF65-F5344CB8AC3E}">
        <p14:creationId xmlns:p14="http://schemas.microsoft.com/office/powerpoint/2010/main" val="298579965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Scientist-Educator Teams</a:t>
            </a:r>
            <a:endParaRPr lang="en-US" dirty="0"/>
          </a:p>
        </p:txBody>
      </p:sp>
      <p:sp>
        <p:nvSpPr>
          <p:cNvPr id="3" name="Content Placeholder 2"/>
          <p:cNvSpPr>
            <a:spLocks noGrp="1"/>
          </p:cNvSpPr>
          <p:nvPr>
            <p:ph idx="1"/>
          </p:nvPr>
        </p:nvSpPr>
        <p:spPr/>
        <p:txBody>
          <a:bodyPr>
            <a:normAutofit fontScale="92500" lnSpcReduction="20000"/>
          </a:bodyPr>
          <a:lstStyle/>
          <a:p>
            <a:pPr marL="233363" indent="-233363">
              <a:buNone/>
            </a:pPr>
            <a:r>
              <a:rPr lang="en-US" dirty="0" smtClean="0"/>
              <a:t>Each team consists of undergrad from Hampton University and a Teacher</a:t>
            </a:r>
          </a:p>
          <a:p>
            <a:pPr marL="233363" indent="-233363">
              <a:buNone/>
            </a:pPr>
            <a:endParaRPr lang="en-US" dirty="0" smtClean="0"/>
          </a:p>
          <a:p>
            <a:r>
              <a:rPr lang="en-US" dirty="0" smtClean="0"/>
              <a:t>Plankton:</a:t>
            </a:r>
          </a:p>
          <a:p>
            <a:pPr marL="400050" lvl="1" indent="0">
              <a:buNone/>
            </a:pPr>
            <a:r>
              <a:rPr lang="en-US" dirty="0">
                <a:hlinkClick r:id="rId2"/>
              </a:rPr>
              <a:t>http://teachoceanscience.net/teaching_resources/education_modules/plankton_-_aquatic_drifters/get_started</a:t>
            </a:r>
            <a:r>
              <a:rPr lang="en-US" dirty="0" smtClean="0">
                <a:hlinkClick r:id="rId2"/>
              </a:rPr>
              <a:t>/</a:t>
            </a:r>
            <a:endParaRPr lang="en-US" dirty="0" smtClean="0"/>
          </a:p>
          <a:p>
            <a:pPr marL="400050" lvl="1" indent="0">
              <a:buNone/>
            </a:pPr>
            <a:endParaRPr lang="en-US" dirty="0" smtClean="0"/>
          </a:p>
          <a:p>
            <a:r>
              <a:rPr lang="en-US" dirty="0" smtClean="0"/>
              <a:t>Marine Food </a:t>
            </a:r>
            <a:r>
              <a:rPr lang="en-US" dirty="0" smtClean="0"/>
              <a:t>Webs:</a:t>
            </a:r>
          </a:p>
          <a:p>
            <a:pPr marL="400050" lvl="1" indent="0">
              <a:buNone/>
            </a:pPr>
            <a:r>
              <a:rPr lang="en-US" dirty="0">
                <a:hlinkClick r:id="rId3"/>
              </a:rPr>
              <a:t>http://teachoceanscience.net/teaching_resources/education_modules/aquatic_food_webs/get_started</a:t>
            </a:r>
            <a:r>
              <a:rPr lang="en-US" dirty="0" smtClean="0">
                <a:hlinkClick r:id="rId3"/>
              </a:rPr>
              <a:t>/</a:t>
            </a:r>
            <a:endParaRPr lang="en-US" dirty="0" smtClean="0"/>
          </a:p>
          <a:p>
            <a:endParaRPr lang="en-US" dirty="0" smtClean="0"/>
          </a:p>
        </p:txBody>
      </p:sp>
    </p:spTree>
    <p:extLst>
      <p:ext uri="{BB962C8B-B14F-4D97-AF65-F5344CB8AC3E}">
        <p14:creationId xmlns:p14="http://schemas.microsoft.com/office/powerpoint/2010/main" val="2913890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09417" y="1679510"/>
            <a:ext cx="8271900" cy="4127752"/>
          </a:xfrm>
        </p:spPr>
        <p:txBody>
          <a:bodyPr>
            <a:noAutofit/>
          </a:bodyPr>
          <a:lstStyle/>
          <a:p>
            <a:pPr marL="0" indent="0" algn="ctr">
              <a:buNone/>
            </a:pPr>
            <a:r>
              <a:rPr lang="en-US" sz="16600" b="1" i="1" u="sng" dirty="0" smtClean="0"/>
              <a:t>Papers!</a:t>
            </a:r>
            <a:endParaRPr lang="en-US" sz="16600" b="1" i="1" u="sng" dirty="0"/>
          </a:p>
        </p:txBody>
      </p:sp>
    </p:spTree>
    <p:extLst>
      <p:ext uri="{BB962C8B-B14F-4D97-AF65-F5344CB8AC3E}">
        <p14:creationId xmlns:p14="http://schemas.microsoft.com/office/powerpoint/2010/main" val="3837071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l"/>
            <a:r>
              <a:rPr lang="en-US" sz="4000" dirty="0" smtClean="0"/>
              <a:t>Themes &amp; Hypotheses</a:t>
            </a:r>
            <a:endParaRPr lang="en-US" sz="4000" dirty="0"/>
          </a:p>
        </p:txBody>
      </p:sp>
      <p:sp>
        <p:nvSpPr>
          <p:cNvPr id="7" name="Content Placeholder 6"/>
          <p:cNvSpPr>
            <a:spLocks noGrp="1"/>
          </p:cNvSpPr>
          <p:nvPr>
            <p:ph idx="1"/>
          </p:nvPr>
        </p:nvSpPr>
        <p:spPr/>
        <p:txBody>
          <a:bodyPr/>
          <a:lstStyle/>
          <a:p>
            <a:r>
              <a:rPr lang="en-US" dirty="0" smtClean="0"/>
              <a:t>Behavior, Distribution, and Abundance</a:t>
            </a:r>
          </a:p>
          <a:p>
            <a:r>
              <a:rPr lang="en-US" dirty="0" smtClean="0"/>
              <a:t>Organism Fitness</a:t>
            </a:r>
          </a:p>
          <a:p>
            <a:r>
              <a:rPr lang="en-US" dirty="0" smtClean="0"/>
              <a:t>Copepod Mortality</a:t>
            </a:r>
            <a:endParaRPr lang="en-US" dirty="0"/>
          </a:p>
        </p:txBody>
      </p:sp>
    </p:spTree>
    <p:extLst>
      <p:ext uri="{BB962C8B-B14F-4D97-AF65-F5344CB8AC3E}">
        <p14:creationId xmlns:p14="http://schemas.microsoft.com/office/powerpoint/2010/main" val="22793865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Autofit/>
          </a:bodyPr>
          <a:lstStyle/>
          <a:p>
            <a:pPr algn="l"/>
            <a:r>
              <a:rPr lang="en-US" sz="3600" dirty="0" smtClean="0">
                <a:solidFill>
                  <a:schemeClr val="tx2">
                    <a:lumMod val="50000"/>
                  </a:schemeClr>
                </a:solidFill>
                <a:cs typeface="Cambria"/>
              </a:rPr>
              <a:t>Behavior, distribution, and abundance </a:t>
            </a:r>
            <a:r>
              <a:rPr lang="en-US" sz="3600" dirty="0" smtClean="0"/>
              <a:t>	</a:t>
            </a:r>
            <a:endParaRPr lang="en-US" sz="3600" dirty="0"/>
          </a:p>
        </p:txBody>
      </p:sp>
      <p:sp>
        <p:nvSpPr>
          <p:cNvPr id="3" name="Content Placeholder 2"/>
          <p:cNvSpPr>
            <a:spLocks noGrp="1"/>
          </p:cNvSpPr>
          <p:nvPr>
            <p:ph idx="1"/>
          </p:nvPr>
        </p:nvSpPr>
        <p:spPr/>
        <p:txBody>
          <a:bodyPr>
            <a:normAutofit fontScale="92500" lnSpcReduction="10000"/>
          </a:bodyPr>
          <a:lstStyle/>
          <a:p>
            <a:pPr>
              <a:buNone/>
            </a:pPr>
            <a:r>
              <a:rPr lang="en-US" b="1" u="sng" dirty="0" smtClean="0"/>
              <a:t>Hypothesis I:</a:t>
            </a:r>
            <a:endParaRPr lang="en-US" b="1" i="1" u="sng" dirty="0" smtClean="0"/>
          </a:p>
          <a:p>
            <a:pPr>
              <a:buNone/>
            </a:pPr>
            <a:r>
              <a:rPr lang="en-US" i="1" dirty="0" smtClean="0"/>
              <a:t>Low</a:t>
            </a:r>
            <a:r>
              <a:rPr lang="en-US" i="1" dirty="0"/>
              <a:t>-oxygen bottom waters exercise control over the vertical distribution and migration behavior of copepods</a:t>
            </a:r>
            <a:r>
              <a:rPr lang="en-US" dirty="0"/>
              <a:t>. </a:t>
            </a:r>
          </a:p>
          <a:p>
            <a:pPr>
              <a:buNone/>
            </a:pPr>
            <a:r>
              <a:rPr lang="en-US" dirty="0"/>
              <a:t>Copepods may either avoid hypoxic waters or they may be found in hypoxic waters at least part of the day, moving between layers of low-oxygen water and overlying </a:t>
            </a:r>
            <a:r>
              <a:rPr lang="en-US" dirty="0" err="1"/>
              <a:t>normoxic</a:t>
            </a:r>
            <a:r>
              <a:rPr lang="en-US" dirty="0"/>
              <a:t> water.</a:t>
            </a:r>
            <a:r>
              <a:rPr lang="en-US" dirty="0" smtClean="0"/>
              <a:t> </a:t>
            </a:r>
          </a:p>
          <a:p>
            <a:pPr>
              <a:buNone/>
            </a:pPr>
            <a:r>
              <a:rPr lang="en-US" dirty="0" smtClean="0"/>
              <a:t> </a:t>
            </a:r>
          </a:p>
        </p:txBody>
      </p:sp>
    </p:spTree>
    <p:extLst>
      <p:ext uri="{BB962C8B-B14F-4D97-AF65-F5344CB8AC3E}">
        <p14:creationId xmlns:p14="http://schemas.microsoft.com/office/powerpoint/2010/main" val="2179785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solidFill>
                  <a:schemeClr val="accent3">
                    <a:lumMod val="50000"/>
                  </a:schemeClr>
                </a:solidFill>
                <a:cs typeface="Cambria"/>
              </a:rPr>
              <a:t>Organism Fitness</a:t>
            </a:r>
            <a:endParaRPr lang="en-US" sz="3600" dirty="0">
              <a:solidFill>
                <a:schemeClr val="accent3">
                  <a:lumMod val="50000"/>
                </a:schemeClr>
              </a:solidFill>
              <a:cs typeface="Cambria"/>
            </a:endParaRPr>
          </a:p>
        </p:txBody>
      </p:sp>
      <p:sp>
        <p:nvSpPr>
          <p:cNvPr id="3" name="Content Placeholder 2"/>
          <p:cNvSpPr>
            <a:spLocks noGrp="1"/>
          </p:cNvSpPr>
          <p:nvPr>
            <p:ph idx="1"/>
          </p:nvPr>
        </p:nvSpPr>
        <p:spPr/>
        <p:txBody>
          <a:bodyPr>
            <a:normAutofit fontScale="92500"/>
          </a:bodyPr>
          <a:lstStyle/>
          <a:p>
            <a:pPr>
              <a:buNone/>
            </a:pPr>
            <a:r>
              <a:rPr lang="en-US" b="1" u="sng" dirty="0" smtClean="0"/>
              <a:t>Hypothesis II:</a:t>
            </a:r>
            <a:endParaRPr lang="en-US" i="1" dirty="0" smtClean="0"/>
          </a:p>
          <a:p>
            <a:pPr>
              <a:buNone/>
            </a:pPr>
            <a:r>
              <a:rPr lang="en-US" i="1" dirty="0" smtClean="0"/>
              <a:t>Low</a:t>
            </a:r>
            <a:r>
              <a:rPr lang="en-US" i="1" dirty="0"/>
              <a:t>-oxygen bottom waters reduce the fitness of copepods.</a:t>
            </a:r>
            <a:r>
              <a:rPr lang="en-US" dirty="0"/>
              <a:t> </a:t>
            </a:r>
          </a:p>
          <a:p>
            <a:pPr>
              <a:buNone/>
            </a:pPr>
            <a:r>
              <a:rPr lang="en-US" dirty="0"/>
              <a:t>Low-oxygen bottom waters may directly reduce copepod fitness through physiological stress, but low dissolved oxygen also may indirectly enhance the fitness of copepods if their food is aggregated in layers within the oxycline</a:t>
            </a:r>
            <a:r>
              <a:rPr lang="en-US" dirty="0" smtClean="0"/>
              <a:t>.</a:t>
            </a:r>
          </a:p>
          <a:p>
            <a:pPr>
              <a:buNone/>
            </a:pPr>
            <a:r>
              <a:rPr lang="en-US" dirty="0" smtClean="0"/>
              <a:t> </a:t>
            </a:r>
          </a:p>
        </p:txBody>
      </p:sp>
    </p:spTree>
    <p:extLst>
      <p:ext uri="{BB962C8B-B14F-4D97-AF65-F5344CB8AC3E}">
        <p14:creationId xmlns:p14="http://schemas.microsoft.com/office/powerpoint/2010/main" val="2929104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solidFill>
                  <a:srgbClr val="632523"/>
                </a:solidFill>
                <a:cs typeface="Garmond"/>
              </a:rPr>
              <a:t>Copepod Mortality</a:t>
            </a:r>
            <a:endParaRPr lang="en-US" sz="3600" dirty="0">
              <a:solidFill>
                <a:srgbClr val="632523"/>
              </a:solidFill>
              <a:cs typeface="Garmond"/>
            </a:endParaRPr>
          </a:p>
        </p:txBody>
      </p:sp>
      <p:sp>
        <p:nvSpPr>
          <p:cNvPr id="3" name="Content Placeholder 2"/>
          <p:cNvSpPr>
            <a:spLocks noGrp="1"/>
          </p:cNvSpPr>
          <p:nvPr>
            <p:ph idx="1"/>
          </p:nvPr>
        </p:nvSpPr>
        <p:spPr/>
        <p:txBody>
          <a:bodyPr>
            <a:normAutofit lnSpcReduction="10000"/>
          </a:bodyPr>
          <a:lstStyle/>
          <a:p>
            <a:pPr>
              <a:buNone/>
            </a:pPr>
            <a:r>
              <a:rPr lang="en-US" b="1" u="sng" dirty="0" smtClean="0">
                <a:solidFill>
                  <a:srgbClr val="FFFFFF"/>
                </a:solidFill>
              </a:rPr>
              <a:t>Hypothesis III:</a:t>
            </a:r>
            <a:endParaRPr lang="en-US" i="1" dirty="0" smtClean="0">
              <a:solidFill>
                <a:srgbClr val="FFFFFF"/>
              </a:solidFill>
            </a:endParaRPr>
          </a:p>
          <a:p>
            <a:pPr>
              <a:buNone/>
            </a:pPr>
            <a:r>
              <a:rPr lang="en-US" i="1" dirty="0"/>
              <a:t>Low-oxygen bottom waters increase mortality rate by directly killing copepods and their eggs.</a:t>
            </a:r>
            <a:r>
              <a:rPr lang="en-US" dirty="0"/>
              <a:t> </a:t>
            </a:r>
          </a:p>
          <a:p>
            <a:pPr>
              <a:buNone/>
            </a:pPr>
            <a:r>
              <a:rPr lang="en-US" i="1" dirty="0"/>
              <a:t>Alternatively, hypoxic bottom waters may increase the rate of copepod mortality indirectly by enhancing </a:t>
            </a:r>
            <a:r>
              <a:rPr lang="en-US" i="1" dirty="0" err="1"/>
              <a:t>trophic</a:t>
            </a:r>
            <a:r>
              <a:rPr lang="en-US" i="1" dirty="0"/>
              <a:t> interactions between copepods and  their fish and jellyfish predators.</a:t>
            </a:r>
            <a:r>
              <a:rPr lang="en-US" i="1" dirty="0" smtClean="0"/>
              <a:t> </a:t>
            </a:r>
            <a:endParaRPr lang="en-US" dirty="0" smtClean="0"/>
          </a:p>
        </p:txBody>
      </p:sp>
    </p:spTree>
    <p:extLst>
      <p:ext uri="{BB962C8B-B14F-4D97-AF65-F5344CB8AC3E}">
        <p14:creationId xmlns:p14="http://schemas.microsoft.com/office/powerpoint/2010/main" val="5724055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Synthesis and comparative modeling</a:t>
            </a:r>
            <a:endParaRPr lang="en-US" sz="3200" dirty="0"/>
          </a:p>
        </p:txBody>
      </p:sp>
      <p:sp>
        <p:nvSpPr>
          <p:cNvPr id="4" name="Content Placeholder 3"/>
          <p:cNvSpPr>
            <a:spLocks noGrp="1"/>
          </p:cNvSpPr>
          <p:nvPr>
            <p:ph idx="1"/>
          </p:nvPr>
        </p:nvSpPr>
        <p:spPr/>
        <p:txBody>
          <a:bodyPr>
            <a:normAutofit/>
          </a:bodyPr>
          <a:lstStyle/>
          <a:p>
            <a:pPr>
              <a:buNone/>
            </a:pPr>
            <a:r>
              <a:rPr lang="en-US" sz="2800" dirty="0" smtClean="0"/>
              <a:t>Individual based model of copepod foraging behavior in response to hypoxia</a:t>
            </a:r>
          </a:p>
          <a:p>
            <a:pPr>
              <a:buNone/>
            </a:pPr>
            <a:r>
              <a:rPr lang="en-US" sz="2800" dirty="0" smtClean="0"/>
              <a:t>Based on </a:t>
            </a:r>
            <a:r>
              <a:rPr lang="en-US" sz="2800" dirty="0" err="1" smtClean="0"/>
              <a:t>Leising</a:t>
            </a:r>
            <a:r>
              <a:rPr lang="en-US" sz="2800" dirty="0" smtClean="0"/>
              <a:t> et al. (2005) and adapted for the Chesapeake and </a:t>
            </a:r>
            <a:r>
              <a:rPr lang="en-US" sz="2800" i="1" dirty="0" err="1" smtClean="0"/>
              <a:t>Acartia</a:t>
            </a:r>
            <a:endParaRPr lang="en-US" sz="2800" i="1" dirty="0" smtClean="0"/>
          </a:p>
          <a:p>
            <a:pPr>
              <a:buNone/>
            </a:pPr>
            <a:endParaRPr lang="en-US" sz="2800" b="1" i="1" u="sng" dirty="0" smtClean="0">
              <a:solidFill>
                <a:schemeClr val="accent6">
                  <a:lumMod val="60000"/>
                  <a:lumOff val="40000"/>
                </a:schemeClr>
              </a:solidFill>
            </a:endParaRPr>
          </a:p>
          <a:p>
            <a:pPr>
              <a:buNone/>
            </a:pPr>
            <a:r>
              <a:rPr lang="en-US" sz="2800" b="1" i="1" u="sng" dirty="0" smtClean="0">
                <a:solidFill>
                  <a:schemeClr val="accent6">
                    <a:lumMod val="60000"/>
                    <a:lumOff val="40000"/>
                  </a:schemeClr>
                </a:solidFill>
              </a:rPr>
              <a:t>Based on Gentleman et al 2009, </a:t>
            </a:r>
            <a:r>
              <a:rPr lang="en-US" sz="2800" b="1" i="1" u="sng" dirty="0" err="1" smtClean="0">
                <a:solidFill>
                  <a:schemeClr val="accent6">
                    <a:lumMod val="60000"/>
                    <a:lumOff val="40000"/>
                  </a:schemeClr>
                </a:solidFill>
              </a:rPr>
              <a:t>Neuheimer</a:t>
            </a:r>
            <a:r>
              <a:rPr lang="en-US" sz="2800" b="1" i="1" u="sng" dirty="0" smtClean="0">
                <a:solidFill>
                  <a:schemeClr val="accent6">
                    <a:lumMod val="60000"/>
                    <a:lumOff val="40000"/>
                  </a:schemeClr>
                </a:solidFill>
              </a:rPr>
              <a:t> et al 2010</a:t>
            </a:r>
            <a:endParaRPr lang="en-US" sz="2800" b="1" i="1" u="sng" dirty="0">
              <a:solidFill>
                <a:schemeClr val="accent6">
                  <a:lumMod val="60000"/>
                  <a:lumOff val="40000"/>
                </a:schemeClr>
              </a:solidFill>
            </a:endParaRPr>
          </a:p>
        </p:txBody>
      </p:sp>
    </p:spTree>
    <p:extLst>
      <p:ext uri="{BB962C8B-B14F-4D97-AF65-F5344CB8AC3E}">
        <p14:creationId xmlns:p14="http://schemas.microsoft.com/office/powerpoint/2010/main" val="15780107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2010: Dry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168107468"/>
      </p:ext>
    </p:extLst>
  </p:cSld>
  <p:clrMapOvr>
    <a:masterClrMapping/>
  </p:clrMapOvr>
</p:sld>
</file>

<file path=ppt/theme/theme1.xml><?xml version="1.0" encoding="utf-8"?>
<a:theme xmlns:a="http://schemas.openxmlformats.org/drawingml/2006/main" name="Blac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2458</TotalTime>
  <Words>651</Words>
  <Application>Microsoft Macintosh PowerPoint</Application>
  <PresentationFormat>On-screen Show (4:3)</PresentationFormat>
  <Paragraphs>82</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Black Background</vt:lpstr>
      <vt:lpstr>DeZoZoo Investigators Meeting </vt:lpstr>
      <vt:lpstr>What are we doing here today?</vt:lpstr>
      <vt:lpstr>Our goal</vt:lpstr>
      <vt:lpstr>Themes &amp; Hypotheses</vt:lpstr>
      <vt:lpstr>Behavior, distribution, and abundance  </vt:lpstr>
      <vt:lpstr>Organism Fitness</vt:lpstr>
      <vt:lpstr>Copepod Mortality</vt:lpstr>
      <vt:lpstr>Synthesis and comparative modeling</vt:lpstr>
      <vt:lpstr>2010: Dry</vt:lpstr>
      <vt:lpstr>Hypoxia began in the upper bay and was prevalent by  late May. </vt:lpstr>
      <vt:lpstr>Hypoxia and even anoxia was well developed in August. </vt:lpstr>
      <vt:lpstr>By late September hypoxia was beginning to dissipate. </vt:lpstr>
      <vt:lpstr>2011: Wet</vt:lpstr>
      <vt:lpstr>May 2011: CTD survey instead of Scanfish, but it’s already fresh and low DO</vt:lpstr>
      <vt:lpstr>July 2011: Anoxic, all around</vt:lpstr>
      <vt:lpstr>September 2011: Long scanfish survey, lots of low DO in upper bay…</vt:lpstr>
      <vt:lpstr>September 2011, 2nd survey: Low DO returning</vt:lpstr>
      <vt:lpstr>Some of the Microplankton and Mocness tow data</vt:lpstr>
      <vt:lpstr>Microplankton biomass was high and composition differed between sites in May 2010</vt:lpstr>
      <vt:lpstr>Higher daytime oxygen, evidence of DVM at hypoxic site for A. tonsa</vt:lpstr>
      <vt:lpstr>Microplankton biomass was lower and  communities were more similar in August 2010</vt:lpstr>
      <vt:lpstr>DVM of A. tonsa was most prevalent at hypoxic site in summer</vt:lpstr>
      <vt:lpstr>Microplankton biomass remained low and  communities were similar in September 2010</vt:lpstr>
      <vt:lpstr>No evidence of DVM at normoxic station in Autumn for A. tonsa</vt:lpstr>
      <vt:lpstr>Copepodites found in deep, hypoxic water more often than females</vt:lpstr>
      <vt:lpstr>PowerPoint Presentation</vt:lpstr>
      <vt:lpstr>Other data: e.g. ADCP</vt:lpstr>
      <vt:lpstr>Next: David, MIKE, Diane KATHERINE, Mary beth, Ed</vt:lpstr>
      <vt:lpstr>Expanding the horizons and  expanding the parameters   -”Sounds of Science” Beastie Boys 1989</vt:lpstr>
      <vt:lpstr>Broader Impacts</vt:lpstr>
      <vt:lpstr>2 Scientist-Educator Teams</vt:lpstr>
      <vt:lpstr>PowerPoint Presentation</vt:lpstr>
    </vt:vector>
  </TitlesOfParts>
  <Manager/>
  <Company>University of Washington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Hypoxia in Marine Ecosystems: Implications for Neritic Copepods</dc:title>
  <dc:subject/>
  <dc:creator>James Pierson</dc:creator>
  <cp:keywords/>
  <dc:description/>
  <cp:lastModifiedBy>James Pierson</cp:lastModifiedBy>
  <cp:revision>99</cp:revision>
  <cp:lastPrinted>2011-03-30T19:37:45Z</cp:lastPrinted>
  <dcterms:created xsi:type="dcterms:W3CDTF">2010-03-19T01:57:16Z</dcterms:created>
  <dcterms:modified xsi:type="dcterms:W3CDTF">2012-12-06T15:29:23Z</dcterms:modified>
  <cp:category/>
</cp:coreProperties>
</file>